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3.xml" ContentType="application/vnd.openxmlformats-officedocument.theme+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notesSlides/_rels/notesSlide13.xml.rels" ContentType="application/vnd.openxmlformats-package.relationships+xml"/>
  <Override PartName="/ppt/notesSlides/_rels/notesSlide6.xml.rels" ContentType="application/vnd.openxmlformats-package.relationships+xml"/>
  <Override PartName="/ppt/notesSlides/_rels/notesSlide12.xml.rels" ContentType="application/vnd.openxmlformats-package.relationships+xml"/>
  <Override PartName="/ppt/notesSlides/_rels/notesSlide5.xml.rels" ContentType="application/vnd.openxmlformats-package.relationships+xml"/>
  <Override PartName="/ppt/notesSlides/_rels/notesSlide11.xml.rels" ContentType="application/vnd.openxmlformats-package.relationships+xml"/>
  <Override PartName="/ppt/notesSlides/_rels/notesSlide4.xml.rels" ContentType="application/vnd.openxmlformats-package.relationships+xml"/>
  <Override PartName="/ppt/notesSlides/_rels/notesSlide9.xml.rels" ContentType="application/vnd.openxmlformats-package.relationships+xml"/>
  <Override PartName="/ppt/notesSlides/_rels/notesSlide10.xml.rels" ContentType="application/vnd.openxmlformats-package.relationships+xml"/>
  <Override PartName="/ppt/notesSlides/_rels/notesSlide3.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2.xml.rels" ContentType="application/vnd.openxmlformats-package.relationships+xml"/>
  <Override PartName="/ppt/notesSlides/_rels/notesSlide1.xml.rels" ContentType="application/vnd.openxmlformats-package.relationships+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Types>
</file>

<file path=_rels/.rels><?xml version="1.0" encoding="UTF-8"?>
<Relationships xmlns="http://schemas.openxmlformats.org/package/2006/relationships"><Relationship Id="rId1" Type="http://schemas.openxmlformats.org/officedocument/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Lst>
  <p:sldSz cx="12192000" cy="6858000"/>
  <p:notesSz cx="6858000" cy="12192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 name="PlaceHolder 1"/>
          <p:cNvSpPr>
            <a:spLocks noGrp="1"/>
          </p:cNvSpPr>
          <p:nvPr>
            <p:ph type="sldImg"/>
          </p:nvPr>
        </p:nvSpPr>
        <p:spPr>
          <a:xfrm>
            <a:off x="0" y="812520"/>
            <a:ext cx="0" cy="0"/>
          </a:xfrm>
          <a:prstGeom prst="rect">
            <a:avLst/>
          </a:prstGeom>
          <a:noFill/>
          <a:ln w="0">
            <a:noFill/>
          </a:ln>
        </p:spPr>
        <p:txBody>
          <a:bodyPr lIns="0" rIns="0" tIns="0" bIns="0" anchor="ctr">
            <a:noAutofit/>
          </a:bodyPr>
          <a:p>
            <a:r>
              <a:rPr b="0" lang="en-US" sz="1800" strike="noStrike" u="none">
                <a:solidFill>
                  <a:schemeClr val="dk1"/>
                </a:solidFill>
                <a:effectLst/>
                <a:uFillTx/>
                <a:latin typeface="Aptos"/>
              </a:rPr>
              <a:t>Click to move the slide</a:t>
            </a:r>
            <a:endParaRPr b="0" lang="en-US" sz="1800" strike="noStrike" u="none">
              <a:solidFill>
                <a:schemeClr val="dk1"/>
              </a:solidFill>
              <a:effectLst/>
              <a:uFillTx/>
              <a:latin typeface="Aptos"/>
            </a:endParaRPr>
          </a:p>
        </p:txBody>
      </p:sp>
      <p:sp>
        <p:nvSpPr>
          <p:cNvPr id="6"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indent="0">
              <a:buNone/>
            </a:pPr>
            <a:r>
              <a:rPr b="0" lang="en-US" sz="2000" strike="noStrike" u="none">
                <a:solidFill>
                  <a:srgbClr val="000000"/>
                </a:solidFill>
                <a:effectLst/>
                <a:uFillTx/>
                <a:latin typeface="Arial"/>
              </a:rPr>
              <a:t>Click to edit the notes format</a:t>
            </a:r>
            <a:endParaRPr b="0" lang="en-US" sz="2000" strike="noStrike" u="none">
              <a:solidFill>
                <a:srgbClr val="000000"/>
              </a:solidFill>
              <a:effectLst/>
              <a:uFillTx/>
              <a:latin typeface="Arial"/>
            </a:endParaRPr>
          </a:p>
        </p:txBody>
      </p:sp>
      <p:sp>
        <p:nvSpPr>
          <p:cNvPr id="7"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trike="noStrike" u="none">
                <a:solidFill>
                  <a:srgbClr val="000000"/>
                </a:solidFill>
                <a:effectLst/>
                <a:uFillTx/>
                <a:latin typeface="Times New Roman"/>
              </a:rPr>
              <a:t>&lt;header&gt;</a:t>
            </a:r>
            <a:endParaRPr b="0" lang="en-US" sz="1400" strike="noStrike" u="none">
              <a:solidFill>
                <a:srgbClr val="000000"/>
              </a:solidFill>
              <a:effectLst/>
              <a:uFillTx/>
              <a:latin typeface="Times New Roman"/>
            </a:endParaRPr>
          </a:p>
        </p:txBody>
      </p:sp>
      <p:sp>
        <p:nvSpPr>
          <p:cNvPr id="8" name="PlaceHolder 4"/>
          <p:cNvSpPr>
            <a:spLocks noGrp="1"/>
          </p:cNvSpPr>
          <p:nvPr>
            <p:ph type="dt" idx="2"/>
          </p:nvPr>
        </p:nvSpPr>
        <p:spPr>
          <a:xfrm>
            <a:off x="4278960" y="0"/>
            <a:ext cx="3280680" cy="534240"/>
          </a:xfrm>
          <a:prstGeom prst="rect">
            <a:avLst/>
          </a:prstGeom>
          <a:noFill/>
          <a:ln w="0">
            <a:noFill/>
          </a:ln>
        </p:spPr>
        <p:txBody>
          <a:bodyPr lIns="0" rIns="0" tIns="0" bIns="0" anchor="t">
            <a:noAutofit/>
          </a:bodyPr>
          <a:lstStyle>
            <a:lvl1pPr indent="0" algn="r">
              <a:buNone/>
              <a:defRPr b="0" lang="en-US" sz="1400" strike="noStrike" u="none">
                <a:solidFill>
                  <a:srgbClr val="000000"/>
                </a:solidFill>
                <a:effectLst/>
                <a:uFillTx/>
                <a:latin typeface="Times New Roman"/>
              </a:defRPr>
            </a:lvl1pPr>
          </a:lstStyle>
          <a:p>
            <a:pPr indent="0" algn="r">
              <a:buNone/>
            </a:pPr>
            <a:r>
              <a:rPr b="0" lang="en-US" sz="1400" strike="noStrike" u="none">
                <a:solidFill>
                  <a:srgbClr val="000000"/>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9" name="PlaceHolder 5"/>
          <p:cNvSpPr>
            <a:spLocks noGrp="1"/>
          </p:cNvSpPr>
          <p:nvPr>
            <p:ph type="ftr" idx="3"/>
          </p:nvPr>
        </p:nvSpPr>
        <p:spPr>
          <a:xfrm>
            <a:off x="0" y="10157400"/>
            <a:ext cx="3280680" cy="534240"/>
          </a:xfrm>
          <a:prstGeom prst="rect">
            <a:avLst/>
          </a:prstGeom>
          <a:noFill/>
          <a:ln w="0">
            <a:noFill/>
          </a:ln>
        </p:spPr>
        <p:txBody>
          <a:bodyPr lIns="0" rIns="0" tIns="0" bIns="0" anchor="b">
            <a:noAutofit/>
          </a:bodyPr>
          <a:lstStyle>
            <a:lvl1pPr indent="0">
              <a:buNone/>
              <a:defRPr b="0" lang="en-US" sz="1400" strike="noStrike" u="none">
                <a:solidFill>
                  <a:srgbClr val="000000"/>
                </a:solidFill>
                <a:effectLst/>
                <a:uFillTx/>
                <a:latin typeface="Times New Roman"/>
              </a:defRPr>
            </a:lvl1pPr>
          </a:lstStyle>
          <a:p>
            <a:pPr indent="0">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10" name="PlaceHolder 6"/>
          <p:cNvSpPr>
            <a:spLocks noGrp="1"/>
          </p:cNvSpPr>
          <p:nvPr>
            <p:ph type="sldNum" idx="4"/>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trike="noStrike" u="none">
                <a:solidFill>
                  <a:srgbClr val="000000"/>
                </a:solidFill>
                <a:effectLst/>
                <a:uFillTx/>
                <a:latin typeface="Times New Roman"/>
              </a:defRPr>
            </a:lvl1pPr>
          </a:lstStyle>
          <a:p>
            <a:pPr indent="0" algn="r">
              <a:buNone/>
            </a:pPr>
            <a:fld id="{D95A278D-1BE1-43FC-843D-8A056DD9FFB0}" type="slidenum">
              <a:rPr b="0" lang="en-US" sz="1400" strike="noStrike" u="none">
                <a:solidFill>
                  <a:srgbClr val="000000"/>
                </a:solidFill>
                <a:effectLst/>
                <a:uFillTx/>
                <a:latin typeface="Times New Roman"/>
              </a:rPr>
              <a:t>&lt;number&gt;</a:t>
            </a:fld>
            <a:endParaRPr b="0" lang="en-US" sz="1400" strike="noStrike" u="non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4" name="PlaceHolder 1"/>
          <p:cNvSpPr>
            <a:spLocks noGrp="1"/>
          </p:cNvSpPr>
          <p:nvPr>
            <p:ph type="sldImg"/>
          </p:nvPr>
        </p:nvSpPr>
        <p:spPr>
          <a:xfrm>
            <a:off x="685800" y="1143000"/>
            <a:ext cx="5486040" cy="3085920"/>
          </a:xfrm>
          <a:prstGeom prst="rect">
            <a:avLst/>
          </a:prstGeom>
          <a:ln w="0">
            <a:noFill/>
          </a:ln>
        </p:spPr>
      </p:sp>
      <p:sp>
        <p:nvSpPr>
          <p:cNvPr id="355"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Purpose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Open the session and set expectations. This is a practical introduction for colleagues who have little or no experience with generative AI. It is not a technical AI course.</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What to explain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AI-GUIDE uses generative AI as a support tool in study and career guidance. To work with the methodology, participants only need a basic understanding of what generative AI can do, where it can go wrong, and how to use it responsibly.</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Opening question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Ask briefly: Who has used a generative AI tool at least once? Who uses one regularly? Do not spend time comparing products. The aim is only to gauge experience in the room.</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Trainer note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Keep the tone practical. Participants do not need to know terms such as machine learning, neural networks or large language models to use AI-GUIDE well.</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Timing</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About 2 minutes.</a:t>
            </a:r>
            <a:endParaRPr b="0" lang="en-US" sz="2000" strike="noStrike" u="none">
              <a:solidFill>
                <a:srgbClr val="000000"/>
              </a:solidFill>
              <a:effectLst/>
              <a:uFillTx/>
              <a:latin typeface="Arial"/>
            </a:endParaRPr>
          </a:p>
        </p:txBody>
      </p:sp>
      <p:sp>
        <p:nvSpPr>
          <p:cNvPr id="356" name="PlaceHolder 3"/>
          <p:cNvSpPr>
            <a:spLocks noGrp="1"/>
          </p:cNvSpPr>
          <p:nvPr>
            <p:ph type="sldNum" idx="18"/>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BC74C7D8-25AB-4651-95EF-4FA67E61FDB9}"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7" name="PlaceHolder 1"/>
          <p:cNvSpPr>
            <a:spLocks noGrp="1"/>
          </p:cNvSpPr>
          <p:nvPr>
            <p:ph type="sldImg"/>
          </p:nvPr>
        </p:nvSpPr>
        <p:spPr>
          <a:xfrm>
            <a:off x="685800" y="1143000"/>
            <a:ext cx="5486040" cy="3085920"/>
          </a:xfrm>
          <a:prstGeom prst="rect">
            <a:avLst/>
          </a:prstGeom>
          <a:ln w="0">
            <a:noFill/>
          </a:ln>
        </p:spPr>
      </p:sp>
      <p:sp>
        <p:nvSpPr>
          <p:cNvPr id="358"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Purpose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Give participants a simple working definition of generative AI without going into technical history.</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What to explain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 search engine primarily helps you locate existing information. A generative AI system creates a new response based on patterns learned from data and on the information you give it. Some current tools can also search the web, so the distinction is not absolute. It is still useful because a generated answer and a source are not the same thing.</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Example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If you need the official requirements for an apprenticeship programme, use an authoritative website or document. If you want those requirements explained in plain language or turned into discussion questions, generative AI can help with that second step.</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Check for understanding</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Ask: If you need the exact rule in a school policy, what would you want first: a generated answer or the actual policy?</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Key message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Generative AI can be useful even when it is not a source. That is why verification matters.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Timing</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About 4 minutes.</a:t>
            </a:r>
            <a:endParaRPr b="0" lang="en-US" sz="2000" strike="noStrike" u="none">
              <a:solidFill>
                <a:srgbClr val="000000"/>
              </a:solidFill>
              <a:effectLst/>
              <a:uFillTx/>
              <a:latin typeface="Arial"/>
            </a:endParaRPr>
          </a:p>
        </p:txBody>
      </p:sp>
      <p:sp>
        <p:nvSpPr>
          <p:cNvPr id="359" name="PlaceHolder 3"/>
          <p:cNvSpPr>
            <a:spLocks noGrp="1"/>
          </p:cNvSpPr>
          <p:nvPr>
            <p:ph type="sldNum" idx="19"/>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87BB3A8A-0439-44B5-B44B-EA6C9D1FB4B5}"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0" name="PlaceHolder 1"/>
          <p:cNvSpPr>
            <a:spLocks noGrp="1"/>
          </p:cNvSpPr>
          <p:nvPr>
            <p:ph type="sldImg"/>
          </p:nvPr>
        </p:nvSpPr>
        <p:spPr>
          <a:xfrm>
            <a:off x="685800" y="1143000"/>
            <a:ext cx="5486040" cy="3085920"/>
          </a:xfrm>
          <a:prstGeom prst="rect">
            <a:avLst/>
          </a:prstGeom>
          <a:ln w="0">
            <a:noFill/>
          </a:ln>
        </p:spPr>
      </p:sp>
      <p:sp>
        <p:nvSpPr>
          <p:cNvPr id="361"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Purpose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Show the range of practical uses without turning this into a product tour.</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What to explain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Generative AI is useful because the same tool can perform several kinds of tasks. In education and guidance, the most useful functions are often explanation, questioning, summarising, exploring options, feedback and structuring.</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Example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Take one ordinary guidance task, such as preparing for a progress conversation. AI could help the student clarify what happened, help the mentor prepare open questions, summarise themes from notes, or turn agreed actions into a simple plan.</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Short interaction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Ask participants which of the six functions they have already used, or which one they could imagine using in their own work. Take two or three responses only.</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Key message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The generated output is not the end product. In guidance, what matters is how the student and mentor use it to think, discuss and decide.</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Timing</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About 4 minutes.</a:t>
            </a:r>
            <a:endParaRPr b="0" lang="en-US" sz="2000" strike="noStrike" u="none">
              <a:solidFill>
                <a:srgbClr val="000000"/>
              </a:solidFill>
              <a:effectLst/>
              <a:uFillTx/>
              <a:latin typeface="Arial"/>
            </a:endParaRPr>
          </a:p>
        </p:txBody>
      </p:sp>
      <p:sp>
        <p:nvSpPr>
          <p:cNvPr id="362" name="PlaceHolder 3"/>
          <p:cNvSpPr>
            <a:spLocks noGrp="1"/>
          </p:cNvSpPr>
          <p:nvPr>
            <p:ph type="sldNum" idx="20"/>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892A1A65-8230-494F-A0A6-727F6693FA07}"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3" name="PlaceHolder 1"/>
          <p:cNvSpPr>
            <a:spLocks noGrp="1"/>
          </p:cNvSpPr>
          <p:nvPr>
            <p:ph type="sldImg"/>
          </p:nvPr>
        </p:nvSpPr>
        <p:spPr>
          <a:xfrm>
            <a:off x="685800" y="1143000"/>
            <a:ext cx="5486040" cy="3085920"/>
          </a:xfrm>
          <a:prstGeom prst="rect">
            <a:avLst/>
          </a:prstGeom>
          <a:ln w="0">
            <a:noFill/>
          </a:ln>
        </p:spPr>
      </p:sp>
      <p:sp>
        <p:nvSpPr>
          <p:cNvPr id="364"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Purpose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Make participants aware that generative AI can be multimodal. This is useful for people who still associate AI only with typing questions into a chat box.</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What to explain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Many current tools can work with text, documents, images and voice. The exact features differ by product and account. AI-GUIDE does not depend on a specific interface. The important point is that participants can use the most suitable form of input for the task.</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Optional demonstration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If the tool available to you supports document or image input, use a public and non-sensitive example. For instance, upload a public course description and ask: “Summarise the three main learning goals and ask me one question about how I could discuss them with a student.”</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Alternatively, demonstrate voice by asking one short question aloud and continuing with a follow-up question.</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Do not demonstrate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Do not upload a real student file, personal email, medical information, assessment record or other confidential material.</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Debrief</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Ask: What becomes possible when the input is not limited to text? Keep the discussion practical.</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Timing</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About 4 minutes, or 6 minutes with a live demonstration.</a:t>
            </a:r>
            <a:endParaRPr b="0" lang="en-US" sz="2000" strike="noStrike" u="none">
              <a:solidFill>
                <a:srgbClr val="000000"/>
              </a:solidFill>
              <a:effectLst/>
              <a:uFillTx/>
              <a:latin typeface="Arial"/>
            </a:endParaRPr>
          </a:p>
        </p:txBody>
      </p:sp>
      <p:sp>
        <p:nvSpPr>
          <p:cNvPr id="365" name="PlaceHolder 3"/>
          <p:cNvSpPr>
            <a:spLocks noGrp="1"/>
          </p:cNvSpPr>
          <p:nvPr>
            <p:ph type="sldNum" idx="21"/>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36E443C4-5059-460C-BA72-FDA464F1AD9B}"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6" name="PlaceHolder 1"/>
          <p:cNvSpPr>
            <a:spLocks noGrp="1"/>
          </p:cNvSpPr>
          <p:nvPr>
            <p:ph type="sldImg"/>
          </p:nvPr>
        </p:nvSpPr>
        <p:spPr>
          <a:xfrm>
            <a:off x="685800" y="1143000"/>
            <a:ext cx="5486040" cy="3085920"/>
          </a:xfrm>
          <a:prstGeom prst="rect">
            <a:avLst/>
          </a:prstGeom>
          <a:ln w="0">
            <a:noFill/>
          </a:ln>
        </p:spPr>
      </p:sp>
      <p:sp>
        <p:nvSpPr>
          <p:cNvPr id="367"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Purpose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Introduce one of the most important limitations of generative AI: a fluent answer can still be inaccurate, incomplete or invented.</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What to explain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Generative AI generates a plausible response. It does not automatically know whether the answer is true in your specific context. Missing context is especially important in education because rules, procedures and student circumstances differ between organisations.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Demonstration option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Ask the AI tool: “What is the maximum amount of absence allowed at our school?” Do not provide the school policy. If it answers with a number or rule, ask: “What source are you using for that answer?”</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If the tool refuses to guess, that is also useful: explain that a good system may recognise that it lacks context, but users should not assume it always will.</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Alternative if you do not want a live demonstration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Use the example on the slide and ask participants why the answer could be misleading.</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Debrief</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Draw out three habits: provide the necessary context, verify important information, and notice when an answer is more certain than the available evidence.</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Key message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 confident tone is not proof.</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Timing</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About 5 minutes.</a:t>
            </a:r>
            <a:endParaRPr b="0" lang="en-US" sz="2000" strike="noStrike" u="none">
              <a:solidFill>
                <a:srgbClr val="000000"/>
              </a:solidFill>
              <a:effectLst/>
              <a:uFillTx/>
              <a:latin typeface="Arial"/>
            </a:endParaRPr>
          </a:p>
        </p:txBody>
      </p:sp>
      <p:sp>
        <p:nvSpPr>
          <p:cNvPr id="368" name="PlaceHolder 3"/>
          <p:cNvSpPr>
            <a:spLocks noGrp="1"/>
          </p:cNvSpPr>
          <p:nvPr>
            <p:ph type="sldNum" idx="22"/>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32F23CAC-D64A-4B11-B293-4F85B08C70C2}"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9" name="PlaceHolder 1"/>
          <p:cNvSpPr>
            <a:spLocks noGrp="1"/>
          </p:cNvSpPr>
          <p:nvPr>
            <p:ph type="sldImg"/>
          </p:nvPr>
        </p:nvSpPr>
        <p:spPr>
          <a:xfrm>
            <a:off x="685800" y="1143000"/>
            <a:ext cx="5486040" cy="3085920"/>
          </a:xfrm>
          <a:prstGeom prst="rect">
            <a:avLst/>
          </a:prstGeom>
          <a:ln w="0">
            <a:noFill/>
          </a:ln>
        </p:spPr>
      </p:sp>
      <p:sp>
        <p:nvSpPr>
          <p:cNvPr id="370"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Purpose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Translate “responsible AI” into clear behaviour for teachers and mentors.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What to explain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1. Protect privacy. Do not enter names, contact details, health information, assessment records or other sensitive personal information unless your organisation has explicitly approved the tool and process for that use. For training, use fictional or properly anonymised cases.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2. Check important facts. AI can support interpretation or explanation, but official requirements should be checked against the relevant source.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3. Question assumptions. AI can reproduce patterns and stereotypes from its training data or from the way a prompt is written. Ask what assumptions are being made and whether another perspective is missing.</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4. Keep decisions human. A mentor remains responsible for professional judgement. AI can help structure a decision but should not decide a student's pathway, support need, suitability or assessment.</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5. Be transparent. Students should understand what AI is doing and what it is not doing.</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Discussion prompt</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Which of these five rules is most likely to be overlooked in everyday practice? Ask for one or two examples.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Timing</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About 6 minutes.</a:t>
            </a:r>
            <a:endParaRPr b="0" lang="en-US" sz="2000" strike="noStrike" u="none">
              <a:solidFill>
                <a:srgbClr val="000000"/>
              </a:solidFill>
              <a:effectLst/>
              <a:uFillTx/>
              <a:latin typeface="Arial"/>
            </a:endParaRPr>
          </a:p>
        </p:txBody>
      </p:sp>
      <p:sp>
        <p:nvSpPr>
          <p:cNvPr id="371" name="PlaceHolder 3"/>
          <p:cNvSpPr>
            <a:spLocks noGrp="1"/>
          </p:cNvSpPr>
          <p:nvPr>
            <p:ph type="sldNum" idx="23"/>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80D0A340-1DA3-43DA-9FF3-A08A730F7ABD}"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2" name="PlaceHolder 1"/>
          <p:cNvSpPr>
            <a:spLocks noGrp="1"/>
          </p:cNvSpPr>
          <p:nvPr>
            <p:ph type="sldImg"/>
          </p:nvPr>
        </p:nvSpPr>
        <p:spPr>
          <a:xfrm>
            <a:off x="685800" y="1143000"/>
            <a:ext cx="5486040" cy="3085920"/>
          </a:xfrm>
          <a:prstGeom prst="rect">
            <a:avLst/>
          </a:prstGeom>
          <a:ln w="0">
            <a:noFill/>
          </a:ln>
        </p:spPr>
      </p:sp>
      <p:sp>
        <p:nvSpPr>
          <p:cNvPr id="373"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Purpose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Make the educational principle behind AI-GUIDE explicit: AI should help students think, reflect and act, not take over their thinking.</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What to explain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The same AI system can either strengthen or weaken learning. Asking AI to write a reflection on behalf of a student removes the reflection process. Asking AI to pose questions that help the student examine an experience can deepen it.</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Example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Poor use: “Write a reflection about why I missed my internship deadline.”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Better use: “Ask me questions that help me understand why I missed the deadline, what I could have done differently, and what I will do next time. Do not write the reflection for me.”</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Connection to AI-GUIDE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This principle is central to the toolkit: the student remains the decision-maker. AI supports the process. The human mentor remains responsible for the guidance.</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Debrief</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Ask participants to name one task where AI could support thinking and one task where they would deliberately keep AI out.</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Timing</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About 4 minutes.</a:t>
            </a:r>
            <a:endParaRPr b="0" lang="en-US" sz="2000" strike="noStrike" u="none">
              <a:solidFill>
                <a:srgbClr val="000000"/>
              </a:solidFill>
              <a:effectLst/>
              <a:uFillTx/>
              <a:latin typeface="Arial"/>
            </a:endParaRPr>
          </a:p>
        </p:txBody>
      </p:sp>
      <p:sp>
        <p:nvSpPr>
          <p:cNvPr id="374" name="PlaceHolder 3"/>
          <p:cNvSpPr>
            <a:spLocks noGrp="1"/>
          </p:cNvSpPr>
          <p:nvPr>
            <p:ph type="sldNum" idx="24"/>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E3D15725-595D-4950-9BBE-216DBCECA735}"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5" name="PlaceHolder 1"/>
          <p:cNvSpPr>
            <a:spLocks noGrp="1"/>
          </p:cNvSpPr>
          <p:nvPr>
            <p:ph type="sldImg"/>
          </p:nvPr>
        </p:nvSpPr>
        <p:spPr>
          <a:xfrm>
            <a:off x="685800" y="1143000"/>
            <a:ext cx="5486040" cy="3085920"/>
          </a:xfrm>
          <a:prstGeom prst="rect">
            <a:avLst/>
          </a:prstGeom>
          <a:ln w="0">
            <a:noFill/>
          </a:ln>
        </p:spPr>
      </p:sp>
      <p:sp>
        <p:nvSpPr>
          <p:cNvPr id="376"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Purpose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Introduce prompting through one concrete before-and-after example. Avoid presenting prompt writing as a technical skill or rigid formula.</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What to explain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 vague prompt forces the system to make more assumptions. A clearer prompt tells it what situation matters, what you want it to do, what kind of output you need, and what it should avoid.</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Walk through the improved prompt</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Context: a student has postponed three applications.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Task: prepare a short conversation.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Output: five open questions in a logical order.</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Boundary: do not diagnose the cause or write advice to the student.</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Important point</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More detail is not automatically better. Only provide information that is relevant to the task, and do not add personal data that the AI does not need.</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Ask the group</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What is the most important improvement between the two prompts? Accept several answers; the purpose is to notice that clarity reduces unnecessary assumptions.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Timing</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About 4 minutes.</a:t>
            </a:r>
            <a:endParaRPr b="0" lang="en-US" sz="2000" strike="noStrike" u="none">
              <a:solidFill>
                <a:srgbClr val="000000"/>
              </a:solidFill>
              <a:effectLst/>
              <a:uFillTx/>
              <a:latin typeface="Arial"/>
            </a:endParaRPr>
          </a:p>
        </p:txBody>
      </p:sp>
      <p:sp>
        <p:nvSpPr>
          <p:cNvPr id="377" name="PlaceHolder 3"/>
          <p:cNvSpPr>
            <a:spLocks noGrp="1"/>
          </p:cNvSpPr>
          <p:nvPr>
            <p:ph type="sldNum" idx="25"/>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3E78AA03-6475-41C6-B8FE-98358A4B8D9D}"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8" name="PlaceHolder 1"/>
          <p:cNvSpPr>
            <a:spLocks noGrp="1"/>
          </p:cNvSpPr>
          <p:nvPr>
            <p:ph type="sldImg"/>
          </p:nvPr>
        </p:nvSpPr>
        <p:spPr>
          <a:xfrm>
            <a:off x="685800" y="1143000"/>
            <a:ext cx="5486040" cy="3085920"/>
          </a:xfrm>
          <a:prstGeom prst="rect">
            <a:avLst/>
          </a:prstGeom>
          <a:ln w="0">
            <a:noFill/>
          </a:ln>
        </p:spPr>
      </p:sp>
      <p:sp>
        <p:nvSpPr>
          <p:cNvPr id="379"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Purpose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Give participants a practical mental checklist they can remember after the session.</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What to explain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The six-part prompt structure from the original training material can be useful, but for everyday use it is more helpful to reduce it to four questions: What do I want? Who is it for? What context matters? What should the result look like?</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Role prompts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You can sometimes add a role, such as “act as a career counsellor” or “act as a teacher”, but this is optional. A role is only useful if it changes the kind of response you need. It is not a requirement for a good prompt.</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Boundaries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For guidance tasks, a short boundary can be very valuable. Examples: “Do not make the decision for the student”, “Use neutral language”, “Ask one question at a time”, or “Do not assume the reason for the behaviour.”</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Mini-check</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Return briefly to the improved prompt on the previous slide and ask participants to identify the four elements.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Timing</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About 4 minutes.</a:t>
            </a:r>
            <a:endParaRPr b="0" lang="en-US" sz="2000" strike="noStrike" u="none">
              <a:solidFill>
                <a:srgbClr val="000000"/>
              </a:solidFill>
              <a:effectLst/>
              <a:uFillTx/>
              <a:latin typeface="Arial"/>
            </a:endParaRPr>
          </a:p>
        </p:txBody>
      </p:sp>
      <p:sp>
        <p:nvSpPr>
          <p:cNvPr id="380" name="PlaceHolder 3"/>
          <p:cNvSpPr>
            <a:spLocks noGrp="1"/>
          </p:cNvSpPr>
          <p:nvPr>
            <p:ph type="sldNum" idx="26"/>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D731C830-0EC9-49A9-9096-39BD413DEF44}"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1" name="PlaceHolder 1"/>
          <p:cNvSpPr>
            <a:spLocks noGrp="1"/>
          </p:cNvSpPr>
          <p:nvPr>
            <p:ph type="sldImg"/>
          </p:nvPr>
        </p:nvSpPr>
        <p:spPr>
          <a:xfrm>
            <a:off x="685800" y="1143000"/>
            <a:ext cx="5486040" cy="3085920"/>
          </a:xfrm>
          <a:prstGeom prst="rect">
            <a:avLst/>
          </a:prstGeom>
          <a:ln w="0">
            <a:noFill/>
          </a:ln>
        </p:spPr>
      </p:sp>
      <p:sp>
        <p:nvSpPr>
          <p:cNvPr id="382"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Purpose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Let participants experience the effect of a clearer prompt rather than only hearing about it.</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Instructions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Ask participants to work individually or in pairs. They should use the scenario on the slide and write a prompt that asks AI to help them prepare a 10-minute coaching conversation. They then test the prompt, read the output, and improve the prompt once.</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Suggested example prompt for the trainer</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“I am a mentor preparing a 10-minute conversation with a student who is unsure whether to continue studying or start working. The student has not yet clarified what matters most in this choice. Give me six open questions that help the student explore priorities, strengths, practical constraints and possible next steps. Keep the questions neutral and do not recommend one option.”</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Do not show the example immediately</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Let participants make their own attempt first. Use the example only if someone is stuck or during the debrief.</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Debrief questions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What changed when you added context or a clearer output?</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Did the AI make any assumptions you had not asked for?</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Did the response help prepare a conversation, or did it start giving advice on the student’s behalf?</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Trainer focus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Do not turn this into a competition for the “best prompt”. The learning point is that a prompt can be adjusted after seeing the response.</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Timing</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8 minutes for the exercise and about 3 minutes for debriefing.</a:t>
            </a:r>
            <a:endParaRPr b="0" lang="en-US" sz="2000" strike="noStrike" u="none">
              <a:solidFill>
                <a:srgbClr val="000000"/>
              </a:solidFill>
              <a:effectLst/>
              <a:uFillTx/>
              <a:latin typeface="Arial"/>
            </a:endParaRPr>
          </a:p>
        </p:txBody>
      </p:sp>
      <p:sp>
        <p:nvSpPr>
          <p:cNvPr id="383" name="PlaceHolder 3"/>
          <p:cNvSpPr>
            <a:spLocks noGrp="1"/>
          </p:cNvSpPr>
          <p:nvPr>
            <p:ph type="sldNum" idx="27"/>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AE5DD62D-7817-4F44-A78E-9B16F35647AA}"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4" name="PlaceHolder 1"/>
          <p:cNvSpPr>
            <a:spLocks noGrp="1"/>
          </p:cNvSpPr>
          <p:nvPr>
            <p:ph type="sldImg"/>
          </p:nvPr>
        </p:nvSpPr>
        <p:spPr>
          <a:xfrm>
            <a:off x="685800" y="1143000"/>
            <a:ext cx="5486040" cy="3085920"/>
          </a:xfrm>
          <a:prstGeom prst="rect">
            <a:avLst/>
          </a:prstGeom>
          <a:ln w="0">
            <a:noFill/>
          </a:ln>
        </p:spPr>
      </p:sp>
      <p:sp>
        <p:nvSpPr>
          <p:cNvPr id="385"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Purpose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Shift participants from “AI as answer machine” to “AI as a tool for guided thinking”.</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What to explain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AI can be instructed to ask questions, wait for an answer, follow up and summarise. This is often more useful in learning and guidance than asking for an immediate conclusion.</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Connection to the Lithuanian material</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Some tools offer a study, learning or tutoring mode. Those features can be useful, but AI-GUIDE should not depend on a specific product feature. You can create the same type of interaction by telling the AI how to behave: ask one question at a time, do not give the final answer, challenge assumptions, or summarise only after the student has reflected.</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Read the two prompts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Emphasise that the second prompt keeps the decision with the student and creates material for a later human conversation.</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Optional demonstration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Run the “think with me” prompt and answer two of the AI’s questions. Stop before the conversation becomes personal. Show that the AI changes its next question based on the answer.</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Key message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The goal is not to get AI to think instead of the student. The goal is to create a structure that supports the student’s own thinking.</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Timing</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About 5 minutes.</a:t>
            </a:r>
            <a:endParaRPr b="0" lang="en-US" sz="2000" strike="noStrike" u="none">
              <a:solidFill>
                <a:srgbClr val="000000"/>
              </a:solidFill>
              <a:effectLst/>
              <a:uFillTx/>
              <a:latin typeface="Arial"/>
            </a:endParaRPr>
          </a:p>
        </p:txBody>
      </p:sp>
      <p:sp>
        <p:nvSpPr>
          <p:cNvPr id="386" name="PlaceHolder 3"/>
          <p:cNvSpPr>
            <a:spLocks noGrp="1"/>
          </p:cNvSpPr>
          <p:nvPr>
            <p:ph type="sldNum" idx="28"/>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C9BD7818-DD31-47E8-A02F-404EEC09BC34}"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7" name="PlaceHolder 1"/>
          <p:cNvSpPr>
            <a:spLocks noGrp="1"/>
          </p:cNvSpPr>
          <p:nvPr>
            <p:ph type="sldImg"/>
          </p:nvPr>
        </p:nvSpPr>
        <p:spPr>
          <a:xfrm>
            <a:off x="685800" y="1143000"/>
            <a:ext cx="5486040" cy="3085920"/>
          </a:xfrm>
          <a:prstGeom prst="rect">
            <a:avLst/>
          </a:prstGeom>
          <a:ln w="0">
            <a:noFill/>
          </a:ln>
        </p:spPr>
      </p:sp>
      <p:sp>
        <p:nvSpPr>
          <p:cNvPr id="388"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Purpose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Make the first explicit transition from general AI use to AI-GUIDE.</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What to explain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AI becomes more useful when it has a clear function in the guidance process. The five stages on the slide are examples of functions, not a fixed sequence for every conversation.</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Examples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Clarify: help a student formulate what they actually want to discuss.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Reflect: ask questions about an experience, success or difficulty.</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Explore: compare options without deciding for the student.</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Prepare: turn the student’s thoughts into points to discuss with a mentor.</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Plan: help formulate a concrete next step or learning goal.</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Human role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The human coach is present across the whole process. The coach understands the wider context, can notice emotions or risks, can challenge a misleading AI response, and remains responsible for the quality of the guidance.</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Bridge to the next toolkit section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Explain that “Working with AI-GUIDE” will show how these uses are organised in a practical methodology, including the roles of student, AI and mentor and the reflection cycle.</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Timing</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About 4 minutes.</a:t>
            </a:r>
            <a:endParaRPr b="0" lang="en-US" sz="2000" strike="noStrike" u="none">
              <a:solidFill>
                <a:srgbClr val="000000"/>
              </a:solidFill>
              <a:effectLst/>
              <a:uFillTx/>
              <a:latin typeface="Arial"/>
            </a:endParaRPr>
          </a:p>
        </p:txBody>
      </p:sp>
      <p:sp>
        <p:nvSpPr>
          <p:cNvPr id="389" name="PlaceHolder 3"/>
          <p:cNvSpPr>
            <a:spLocks noGrp="1"/>
          </p:cNvSpPr>
          <p:nvPr>
            <p:ph type="sldNum" idx="29"/>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1C5EA55E-163C-4845-AF8C-7DD099642257}"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0" name="PlaceHolder 1"/>
          <p:cNvSpPr>
            <a:spLocks noGrp="1"/>
          </p:cNvSpPr>
          <p:nvPr>
            <p:ph type="sldImg"/>
          </p:nvPr>
        </p:nvSpPr>
        <p:spPr>
          <a:xfrm>
            <a:off x="685800" y="1143000"/>
            <a:ext cx="5486040" cy="3085920"/>
          </a:xfrm>
          <a:prstGeom prst="rect">
            <a:avLst/>
          </a:prstGeom>
          <a:ln w="0">
            <a:noFill/>
          </a:ln>
        </p:spPr>
      </p:sp>
      <p:sp>
        <p:nvSpPr>
          <p:cNvPr id="391"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Purpose</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Close the introduction and make the AI-GUIDE model memorable.</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What to explain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AI-GUIDE is not based on the idea that AI becomes the coach. It separates three roles.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Student</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The student brings the experience, goals, preferences and personal meaning. The student remains responsible for their own choices.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AI</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AI can ask questions, structure thoughts, summarise, generate options and help formulate next steps. It has no responsibility for the final decision.</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Human coach</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The coach provides the relationship, wider context, professional judgement and safeguarding. The coach can challenge both the student and the AI output and remains responsible for the guidance process.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Closing question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Ask: Where could AI add value in your current guidance process — and where should it not be used? Take two or three responses.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Transition</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The next part of the toolkit, “Working with AI-GUIDE”, explains how these roles are organised in practice and how the reflection and guidance cycle is used.</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Timing</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About 3 minutes.</a:t>
            </a:r>
            <a:endParaRPr b="0" lang="en-US" sz="2000" strike="noStrike" u="none">
              <a:solidFill>
                <a:srgbClr val="000000"/>
              </a:solidFill>
              <a:effectLst/>
              <a:uFillTx/>
              <a:latin typeface="Arial"/>
            </a:endParaRPr>
          </a:p>
        </p:txBody>
      </p:sp>
      <p:sp>
        <p:nvSpPr>
          <p:cNvPr id="392" name="PlaceHolder 3"/>
          <p:cNvSpPr>
            <a:spLocks noGrp="1"/>
          </p:cNvSpPr>
          <p:nvPr>
            <p:ph type="sldNum" idx="30"/>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E0E82CA3-5D0D-4073-AE08-9E1FA0E822B0}"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bg>
      <p:bgPr>
        <a:solidFill>
          <a:srgbClr val="ffffff"/>
        </a:solidFill>
      </p:bgPr>
    </p:bg>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ASTER">
    <p:bg>
      <p:bgPr>
        <a:solidFill>
          <a:srgbClr val="f7f5f0"/>
        </a:solidFill>
      </p:bgPr>
    </p:bg>
    <p:spTree>
      <p:nvGrpSpPr>
        <p:cNvPr id="1" name=""/>
        <p:cNvGrpSpPr/>
        <p:nvPr/>
      </p:nvGrpSpPr>
      <p:grpSpPr>
        <a:xfrm>
          <a:off x="0" y="0"/>
          <a:ext cx="0" cy="0"/>
          <a:chOff x="0" y="0"/>
          <a:chExt cx="0" cy="0"/>
        </a:xfrm>
      </p:grpSpPr>
      <p:sp>
        <p:nvSpPr>
          <p:cNvPr id="0" name="Shape 0"/>
          <p:cNvSpPr/>
          <p:nvPr/>
        </p:nvSpPr>
        <p:spPr>
          <a:xfrm>
            <a:off x="594360" y="6446520"/>
            <a:ext cx="11000160" cy="360"/>
          </a:xfrm>
          <a:prstGeom prst="line">
            <a:avLst/>
          </a:prstGeom>
          <a:ln w="12700">
            <a:solidFill>
              <a:srgbClr val="d9ddd9"/>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 name="Text 1"/>
          <p:cNvSpPr/>
          <p:nvPr/>
        </p:nvSpPr>
        <p:spPr>
          <a:xfrm>
            <a:off x="621720" y="6501240"/>
            <a:ext cx="4754520" cy="1641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850" strike="noStrike" u="none">
                <a:solidFill>
                  <a:srgbClr val="66706b"/>
                </a:solidFill>
                <a:effectLst/>
                <a:uFillTx/>
                <a:latin typeface="Aptos"/>
                <a:ea typeface="Aptos"/>
              </a:rPr>
              <a:t>AI-GUIDE Toolkit  |  Getting started with AI</a:t>
            </a:r>
            <a:endParaRPr b="0" lang="en-US" sz="850" strike="noStrike" u="none">
              <a:solidFill>
                <a:srgbClr val="000000"/>
              </a:solidFill>
              <a:effectLst/>
              <a:uFillTx/>
              <a:latin typeface="Arial"/>
            </a:endParaRPr>
          </a:p>
        </p:txBody>
      </p:sp>
      <p:sp>
        <p:nvSpPr>
          <p:cNvPr id="2" name="PlaceHolder 1"/>
          <p:cNvSpPr>
            <a:spLocks noGrp="1"/>
          </p:cNvSpPr>
          <p:nvPr>
            <p:ph type="sldNum" idx="1"/>
          </p:nvPr>
        </p:nvSpPr>
        <p:spPr>
          <a:xfrm>
            <a:off x="11100960" y="6483240"/>
            <a:ext cx="411120" cy="182520"/>
          </a:xfrm>
          <a:prstGeom prst="rect">
            <a:avLst/>
          </a:prstGeom>
          <a:noFill/>
          <a:ln w="0">
            <a:noFill/>
          </a:ln>
        </p:spPr>
        <p:txBody>
          <a:bodyPr lIns="0" rIns="0" tIns="0" bIns="0" anchor="t">
            <a:noAutofit/>
          </a:bodyPr>
          <a:lstStyle>
            <a:lvl1pPr indent="0" algn="r" defTabSz="914400">
              <a:lnSpc>
                <a:spcPct val="100000"/>
              </a:lnSpc>
              <a:buNone/>
              <a:defRPr b="0" lang="en-US" sz="850" strike="noStrike" u="none">
                <a:solidFill>
                  <a:srgbClr val="66706b"/>
                </a:solidFill>
                <a:effectLst/>
                <a:uFillTx/>
                <a:latin typeface="Aptos"/>
                <a:ea typeface="Aptos"/>
              </a:defRPr>
            </a:lvl1pPr>
          </a:lstStyle>
          <a:p>
            <a:pPr indent="0" algn="r" defTabSz="914400">
              <a:lnSpc>
                <a:spcPct val="100000"/>
              </a:lnSpc>
              <a:buNone/>
            </a:pPr>
            <a:fld id="{9D4038A4-5AFE-429E-88CF-8BC93C9BA716}" type="slidenum">
              <a:rPr b="0" lang="en-US" sz="850" strike="noStrike" u="none">
                <a:solidFill>
                  <a:srgbClr val="66706b"/>
                </a:solidFill>
                <a:effectLst/>
                <a:uFillTx/>
                <a:latin typeface="Aptos"/>
                <a:ea typeface="Aptos"/>
              </a:rPr>
              <a:t>&lt;number&gt;</a:t>
            </a:fld>
            <a:endParaRPr b="0" lang="en-US" sz="850" strike="noStrike" u="none">
              <a:solidFill>
                <a:srgbClr val="000000"/>
              </a:solidFill>
              <a:effectLst/>
              <a:uFillTx/>
              <a:latin typeface="Times New Roman"/>
            </a:endParaRPr>
          </a:p>
        </p:txBody>
      </p:sp>
      <p:sp>
        <p:nvSpPr>
          <p:cNvPr id="3" name="PlaceHolder 2"/>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en-US" sz="1800" strike="noStrike" u="none">
                <a:solidFill>
                  <a:schemeClr val="dk1"/>
                </a:solidFill>
                <a:effectLst/>
                <a:uFillTx/>
                <a:latin typeface="Aptos"/>
              </a:rPr>
              <a:t>Click to edit the title text format</a:t>
            </a:r>
            <a:endParaRPr b="0" lang="en-US" sz="1800" strike="noStrike" u="none">
              <a:solidFill>
                <a:schemeClr val="dk1"/>
              </a:solidFill>
              <a:effectLst/>
              <a:uFillTx/>
              <a:latin typeface="Aptos"/>
            </a:endParaRPr>
          </a:p>
        </p:txBody>
      </p:sp>
      <p:sp>
        <p:nvSpPr>
          <p:cNvPr id="4" name="PlaceHolder 3"/>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chemeClr val="dk1"/>
                </a:solidFill>
                <a:effectLst/>
                <a:uFillTx/>
                <a:latin typeface="Aptos"/>
              </a:rPr>
              <a:t>Click to edit the outline text format</a:t>
            </a:r>
            <a:endParaRPr b="0" lang="en-US" sz="3200" strike="noStrike" u="none">
              <a:solidFill>
                <a:schemeClr val="dk1"/>
              </a:solidFill>
              <a:effectLst/>
              <a:uFillTx/>
              <a:latin typeface="Aptos"/>
            </a:endParaRPr>
          </a:p>
          <a:p>
            <a:pPr lvl="1" marL="864000" indent="-324000">
              <a:spcBef>
                <a:spcPts val="1134"/>
              </a:spcBef>
              <a:buClr>
                <a:srgbClr val="000000"/>
              </a:buClr>
              <a:buSzPct val="75000"/>
              <a:buFont typeface="Symbol" charset="2"/>
              <a:buChar char=""/>
            </a:pPr>
            <a:r>
              <a:rPr b="0" lang="en-US" sz="2400" strike="noStrike" u="none">
                <a:solidFill>
                  <a:schemeClr val="dk1"/>
                </a:solidFill>
                <a:effectLst/>
                <a:uFillTx/>
                <a:latin typeface="Aptos"/>
              </a:rPr>
              <a:t>Second Outline Level</a:t>
            </a:r>
            <a:endParaRPr b="0" lang="en-US" sz="2400" strike="noStrike" u="none">
              <a:solidFill>
                <a:schemeClr val="dk1"/>
              </a:solidFill>
              <a:effectLst/>
              <a:uFillTx/>
              <a:latin typeface="Aptos"/>
            </a:endParaRPr>
          </a:p>
          <a:p>
            <a:pPr lvl="2" marL="1296000" indent="-288000">
              <a:spcBef>
                <a:spcPts val="850"/>
              </a:spcBef>
              <a:buClr>
                <a:srgbClr val="000000"/>
              </a:buClr>
              <a:buSzPct val="45000"/>
              <a:buFont typeface="Wingdings" charset="2"/>
              <a:buChar char=""/>
            </a:pPr>
            <a:r>
              <a:rPr b="0" lang="en-US" sz="2000" strike="noStrike" u="none">
                <a:solidFill>
                  <a:schemeClr val="dk1"/>
                </a:solidFill>
                <a:effectLst/>
                <a:uFillTx/>
                <a:latin typeface="Aptos"/>
              </a:rPr>
              <a:t>Third Outline Level</a:t>
            </a:r>
            <a:endParaRPr b="0" lang="en-US" sz="2000" strike="noStrike" u="none">
              <a:solidFill>
                <a:schemeClr val="dk1"/>
              </a:solidFill>
              <a:effectLst/>
              <a:uFillTx/>
              <a:latin typeface="Aptos"/>
            </a:endParaRPr>
          </a:p>
          <a:p>
            <a:pPr lvl="3" marL="1728000" indent="-216000">
              <a:spcBef>
                <a:spcPts val="567"/>
              </a:spcBef>
              <a:buClr>
                <a:srgbClr val="000000"/>
              </a:buClr>
              <a:buSzPct val="75000"/>
              <a:buFont typeface="Symbol" charset="2"/>
              <a:buChar char=""/>
            </a:pPr>
            <a:r>
              <a:rPr b="0" lang="en-US" sz="2000" strike="noStrike" u="none">
                <a:solidFill>
                  <a:schemeClr val="dk1"/>
                </a:solidFill>
                <a:effectLst/>
                <a:uFillTx/>
                <a:latin typeface="Aptos"/>
              </a:rPr>
              <a:t>Fourth Outline Level</a:t>
            </a:r>
            <a:endParaRPr b="0" lang="en-US" sz="2000" strike="noStrike" u="none">
              <a:solidFill>
                <a:schemeClr val="dk1"/>
              </a:solidFill>
              <a:effectLst/>
              <a:uFillTx/>
              <a:latin typeface="Aptos"/>
            </a:endParaRPr>
          </a:p>
          <a:p>
            <a:pPr lvl="4" marL="2160000" indent="-216000">
              <a:spcBef>
                <a:spcPts val="283"/>
              </a:spcBef>
              <a:buClr>
                <a:srgbClr val="000000"/>
              </a:buClr>
              <a:buSzPct val="45000"/>
              <a:buFont typeface="Wingdings" charset="2"/>
              <a:buChar char=""/>
            </a:pPr>
            <a:r>
              <a:rPr b="0" lang="en-US" sz="2000" strike="noStrike" u="none">
                <a:solidFill>
                  <a:schemeClr val="dk1"/>
                </a:solidFill>
                <a:effectLst/>
                <a:uFillTx/>
                <a:latin typeface="Aptos"/>
              </a:rPr>
              <a:t>Fifth Outline Level</a:t>
            </a:r>
            <a:endParaRPr b="0" lang="en-US" sz="2000" strike="noStrike" u="none">
              <a:solidFill>
                <a:schemeClr val="dk1"/>
              </a:solidFill>
              <a:effectLst/>
              <a:uFillTx/>
              <a:latin typeface="Aptos"/>
            </a:endParaRPr>
          </a:p>
          <a:p>
            <a:pPr lvl="5" marL="2592000" indent="-216000">
              <a:spcBef>
                <a:spcPts val="283"/>
              </a:spcBef>
              <a:buClr>
                <a:srgbClr val="000000"/>
              </a:buClr>
              <a:buSzPct val="45000"/>
              <a:buFont typeface="Wingdings" charset="2"/>
              <a:buChar char=""/>
            </a:pPr>
            <a:r>
              <a:rPr b="0" lang="en-US" sz="2000" strike="noStrike" u="none">
                <a:solidFill>
                  <a:schemeClr val="dk1"/>
                </a:solidFill>
                <a:effectLst/>
                <a:uFillTx/>
                <a:latin typeface="Aptos"/>
              </a:rPr>
              <a:t>Sixth Outline Level</a:t>
            </a:r>
            <a:endParaRPr b="0" lang="en-US" sz="2000" strike="noStrike" u="none">
              <a:solidFill>
                <a:schemeClr val="dk1"/>
              </a:solidFill>
              <a:effectLst/>
              <a:uFillTx/>
              <a:latin typeface="Aptos"/>
            </a:endParaRPr>
          </a:p>
          <a:p>
            <a:pPr lvl="6" marL="3024000" indent="-216000">
              <a:spcBef>
                <a:spcPts val="283"/>
              </a:spcBef>
              <a:buClr>
                <a:srgbClr val="000000"/>
              </a:buClr>
              <a:buSzPct val="45000"/>
              <a:buFont typeface="Wingdings" charset="2"/>
              <a:buChar char=""/>
            </a:pPr>
            <a:r>
              <a:rPr b="0" lang="en-US" sz="2000" strike="noStrike" u="none">
                <a:solidFill>
                  <a:schemeClr val="dk1"/>
                </a:solidFill>
                <a:effectLst/>
                <a:uFillTx/>
                <a:latin typeface="Aptos"/>
              </a:rPr>
              <a:t>Seventh Outline Level</a:t>
            </a:r>
            <a:endParaRPr b="0" lang="en-US" sz="2000" strike="noStrike" u="none">
              <a:solidFill>
                <a:schemeClr val="dk1"/>
              </a:solidFill>
              <a:effectLst/>
              <a:uFillTx/>
              <a:latin typeface="Aptos"/>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7324d"/>
        </a:solidFill>
      </p:bgPr>
    </p:bg>
    <p:spTree>
      <p:nvGrpSpPr>
        <p:cNvPr id="1" name=""/>
        <p:cNvGrpSpPr/>
        <p:nvPr/>
      </p:nvGrpSpPr>
      <p:grpSpPr>
        <a:xfrm>
          <a:off x="0" y="0"/>
          <a:ext cx="0" cy="0"/>
          <a:chOff x="0" y="0"/>
          <a:chExt cx="0" cy="0"/>
        </a:xfrm>
      </p:grpSpPr>
      <p:sp>
        <p:nvSpPr>
          <p:cNvPr id="11" name="Shape 0"/>
          <p:cNvSpPr/>
          <p:nvPr/>
        </p:nvSpPr>
        <p:spPr>
          <a:xfrm>
            <a:off x="0" y="6355080"/>
            <a:ext cx="12191400" cy="502560"/>
          </a:xfrm>
          <a:prstGeom prst="rect">
            <a:avLst/>
          </a:prstGeom>
          <a:solidFill>
            <a:srgbClr val="17324d"/>
          </a:solidFill>
          <a:ln w="12700">
            <a:solidFill>
              <a:srgbClr val="17324d"/>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2" name="Text 1"/>
          <p:cNvSpPr/>
          <p:nvPr/>
        </p:nvSpPr>
        <p:spPr>
          <a:xfrm>
            <a:off x="749880" y="658440"/>
            <a:ext cx="3382920" cy="228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181" strike="noStrike" u="none">
                <a:solidFill>
                  <a:srgbClr val="98c8c3"/>
                </a:solidFill>
                <a:effectLst/>
                <a:uFillTx/>
                <a:latin typeface="Aptos"/>
                <a:ea typeface="Aptos"/>
              </a:rPr>
              <a:t>AI-GUIDE TOOLKIT</a:t>
            </a:r>
            <a:endParaRPr b="0" lang="en-US" sz="1000" strike="noStrike" u="none">
              <a:solidFill>
                <a:srgbClr val="ffffff"/>
              </a:solidFill>
              <a:effectLst/>
              <a:uFillTx/>
              <a:latin typeface="Arial"/>
            </a:endParaRPr>
          </a:p>
        </p:txBody>
      </p:sp>
      <p:sp>
        <p:nvSpPr>
          <p:cNvPr id="13" name="Text 2"/>
          <p:cNvSpPr/>
          <p:nvPr/>
        </p:nvSpPr>
        <p:spPr>
          <a:xfrm>
            <a:off x="749880" y="1234440"/>
            <a:ext cx="5668920" cy="12340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600" strike="noStrike" u="none">
                <a:solidFill>
                  <a:srgbClr val="ffffff"/>
                </a:solidFill>
                <a:effectLst/>
                <a:uFillTx/>
                <a:latin typeface="Aptos Display"/>
                <a:ea typeface="Aptos Display"/>
              </a:rPr>
              <a:t>Getting started</a:t>
            </a:r>
            <a:endParaRPr b="0" lang="en-US" sz="3600" strike="noStrike" u="none">
              <a:solidFill>
                <a:srgbClr val="ffffff"/>
              </a:solidFill>
              <a:effectLst/>
              <a:uFillTx/>
              <a:latin typeface="Arial"/>
            </a:endParaRPr>
          </a:p>
          <a:p>
            <a:pPr defTabSz="914400">
              <a:lnSpc>
                <a:spcPct val="100000"/>
              </a:lnSpc>
              <a:tabLst>
                <a:tab algn="l" pos="0"/>
              </a:tabLst>
            </a:pPr>
            <a:r>
              <a:rPr b="1" lang="en-US" sz="3600" strike="noStrike" u="none">
                <a:solidFill>
                  <a:srgbClr val="ffffff"/>
                </a:solidFill>
                <a:effectLst/>
                <a:uFillTx/>
                <a:latin typeface="Aptos Display"/>
                <a:ea typeface="Aptos Display"/>
              </a:rPr>
              <a:t>with AI</a:t>
            </a:r>
            <a:endParaRPr b="0" lang="en-US" sz="3600" strike="noStrike" u="none">
              <a:solidFill>
                <a:srgbClr val="ffffff"/>
              </a:solidFill>
              <a:effectLst/>
              <a:uFillTx/>
              <a:latin typeface="Arial"/>
            </a:endParaRPr>
          </a:p>
        </p:txBody>
      </p:sp>
      <p:sp>
        <p:nvSpPr>
          <p:cNvPr id="14" name="Text 3"/>
          <p:cNvSpPr/>
          <p:nvPr/>
        </p:nvSpPr>
        <p:spPr>
          <a:xfrm>
            <a:off x="768240" y="2670120"/>
            <a:ext cx="502884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700" strike="noStrike" u="none">
                <a:solidFill>
                  <a:srgbClr val="dde8e7"/>
                </a:solidFill>
                <a:effectLst/>
                <a:uFillTx/>
                <a:latin typeface="Aptos"/>
                <a:ea typeface="Aptos"/>
              </a:rPr>
              <a:t>A practical introduction for teachers and mentors working with AI-GUIDE</a:t>
            </a:r>
            <a:endParaRPr b="0" lang="en-US" sz="1700" strike="noStrike" u="none">
              <a:solidFill>
                <a:srgbClr val="ffffff"/>
              </a:solidFill>
              <a:effectLst/>
              <a:uFillTx/>
              <a:latin typeface="Arial"/>
            </a:endParaRPr>
          </a:p>
        </p:txBody>
      </p:sp>
      <p:sp>
        <p:nvSpPr>
          <p:cNvPr id="15" name="Text 4"/>
          <p:cNvSpPr/>
          <p:nvPr/>
        </p:nvSpPr>
        <p:spPr>
          <a:xfrm>
            <a:off x="768240" y="3749040"/>
            <a:ext cx="4754520" cy="237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050" strike="noStrike" u="none">
                <a:solidFill>
                  <a:srgbClr val="afc1c0"/>
                </a:solidFill>
                <a:effectLst/>
                <a:uFillTx/>
                <a:latin typeface="Aptos"/>
                <a:ea typeface="Aptos"/>
              </a:rPr>
              <a:t>45–60 minutes  •  no technical background required</a:t>
            </a:r>
            <a:endParaRPr b="0" lang="en-US" sz="1050" strike="noStrike" u="none">
              <a:solidFill>
                <a:srgbClr val="ffffff"/>
              </a:solidFill>
              <a:effectLst/>
              <a:uFillTx/>
              <a:latin typeface="Arial"/>
            </a:endParaRPr>
          </a:p>
        </p:txBody>
      </p:sp>
      <p:sp>
        <p:nvSpPr>
          <p:cNvPr id="16" name="Shape 5"/>
          <p:cNvSpPr/>
          <p:nvPr/>
        </p:nvSpPr>
        <p:spPr>
          <a:xfrm flipV="1">
            <a:off x="7635240" y="2130480"/>
            <a:ext cx="1325880" cy="1883520"/>
          </a:xfrm>
          <a:prstGeom prst="line">
            <a:avLst/>
          </a:prstGeom>
          <a:ln w="25400">
            <a:solidFill>
              <a:srgbClr val="789494"/>
            </a:solidFill>
            <a:round/>
          </a:ln>
        </p:spPr>
        <p:style>
          <a:lnRef idx="0"/>
          <a:fillRef idx="0"/>
          <a:effectRef idx="0"/>
          <a:fontRef idx="minor"/>
        </p:style>
        <p:txBody>
          <a:bodyPr lIns="90000" rIns="90000" tIns="45000" bIns="45000" anchor="t" anchorCtr="1">
            <a:noAutofit/>
          </a:bodyPr>
          <a:p>
            <a:endParaRPr b="0" lang="en-US" sz="1800" strike="noStrike" u="none">
              <a:solidFill>
                <a:srgbClr val="ffffff"/>
              </a:solidFill>
              <a:effectLst/>
              <a:uFillTx/>
              <a:latin typeface="Arial"/>
            </a:endParaRPr>
          </a:p>
        </p:txBody>
      </p:sp>
      <p:sp>
        <p:nvSpPr>
          <p:cNvPr id="17" name="Shape 6"/>
          <p:cNvSpPr/>
          <p:nvPr/>
        </p:nvSpPr>
        <p:spPr>
          <a:xfrm>
            <a:off x="8961120" y="2121120"/>
            <a:ext cx="1325880" cy="1874520"/>
          </a:xfrm>
          <a:prstGeom prst="line">
            <a:avLst/>
          </a:prstGeom>
          <a:ln w="25400">
            <a:solidFill>
              <a:srgbClr val="789494"/>
            </a:solidFill>
            <a:round/>
          </a:ln>
        </p:spPr>
        <p:style>
          <a:lnRef idx="0"/>
          <a:fillRef idx="0"/>
          <a:effectRef idx="0"/>
          <a:fontRef idx="minor"/>
        </p:style>
        <p:txBody>
          <a:bodyPr lIns="90000" rIns="90000" tIns="45000" bIns="45000" anchor="t" anchorCtr="1">
            <a:noAutofit/>
          </a:bodyPr>
          <a:p>
            <a:endParaRPr b="0" lang="en-US" sz="1800" strike="noStrike" u="none">
              <a:solidFill>
                <a:srgbClr val="ffffff"/>
              </a:solidFill>
              <a:effectLst/>
              <a:uFillTx/>
              <a:latin typeface="Arial"/>
            </a:endParaRPr>
          </a:p>
        </p:txBody>
      </p:sp>
      <p:sp>
        <p:nvSpPr>
          <p:cNvPr id="18" name="Shape 7"/>
          <p:cNvSpPr/>
          <p:nvPr/>
        </p:nvSpPr>
        <p:spPr>
          <a:xfrm>
            <a:off x="7744680" y="4315680"/>
            <a:ext cx="1984320" cy="360"/>
          </a:xfrm>
          <a:prstGeom prst="line">
            <a:avLst/>
          </a:prstGeom>
          <a:ln w="25400">
            <a:solidFill>
              <a:srgbClr val="789494"/>
            </a:solidFill>
            <a:round/>
          </a:ln>
        </p:spPr>
        <p:style>
          <a:lnRef idx="0"/>
          <a:fillRef idx="0"/>
          <a:effectRef idx="0"/>
          <a:fontRef idx="minor"/>
        </p:style>
        <p:txBody>
          <a:bodyPr lIns="90000" rIns="90000" tIns="-44640" bIns="-44640" anchor="t" anchorCtr="1">
            <a:noAutofit/>
          </a:bodyPr>
          <a:p>
            <a:endParaRPr b="0" lang="en-US" sz="1800" strike="noStrike" u="none">
              <a:solidFill>
                <a:srgbClr val="ffffff"/>
              </a:solidFill>
              <a:effectLst/>
              <a:uFillTx/>
              <a:latin typeface="Arial"/>
            </a:endParaRPr>
          </a:p>
        </p:txBody>
      </p:sp>
      <p:sp>
        <p:nvSpPr>
          <p:cNvPr id="19" name="Shape 8"/>
          <p:cNvSpPr/>
          <p:nvPr/>
        </p:nvSpPr>
        <p:spPr>
          <a:xfrm>
            <a:off x="8256960" y="1134000"/>
            <a:ext cx="1416960" cy="1416960"/>
          </a:xfrm>
          <a:prstGeom prst="ellipse">
            <a:avLst/>
          </a:prstGeom>
          <a:solidFill>
            <a:srgbClr val="ffffff"/>
          </a:solidFill>
          <a:ln w="12700">
            <a:solidFill>
              <a:srgbClr val="ffffff"/>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0" name="Text 9"/>
          <p:cNvSpPr/>
          <p:nvPr/>
        </p:nvSpPr>
        <p:spPr>
          <a:xfrm>
            <a:off x="8348400" y="1664280"/>
            <a:ext cx="1234080" cy="3196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100" strike="noStrike" u="none">
                <a:solidFill>
                  <a:srgbClr val="17324d"/>
                </a:solidFill>
                <a:effectLst/>
                <a:uFillTx/>
                <a:latin typeface="Aptos"/>
                <a:ea typeface="Aptos"/>
              </a:rPr>
              <a:t>STUDENT</a:t>
            </a:r>
            <a:endParaRPr b="0" lang="en-US" sz="1100" strike="noStrike" u="none">
              <a:solidFill>
                <a:srgbClr val="ffffff"/>
              </a:solidFill>
              <a:effectLst/>
              <a:uFillTx/>
              <a:latin typeface="Arial"/>
            </a:endParaRPr>
          </a:p>
        </p:txBody>
      </p:sp>
      <p:sp>
        <p:nvSpPr>
          <p:cNvPr id="21" name="Shape 10"/>
          <p:cNvSpPr/>
          <p:nvPr/>
        </p:nvSpPr>
        <p:spPr>
          <a:xfrm>
            <a:off x="6967800" y="3977640"/>
            <a:ext cx="1416960" cy="1416960"/>
          </a:xfrm>
          <a:prstGeom prst="ellipse">
            <a:avLst/>
          </a:prstGeom>
          <a:solidFill>
            <a:srgbClr val="4a918c"/>
          </a:solidFill>
          <a:ln w="12700">
            <a:solidFill>
              <a:srgbClr val="4a918c"/>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2" name="Text 11"/>
          <p:cNvSpPr/>
          <p:nvPr/>
        </p:nvSpPr>
        <p:spPr>
          <a:xfrm>
            <a:off x="7059240" y="4507920"/>
            <a:ext cx="1234080" cy="3196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100" strike="noStrike" u="none">
                <a:solidFill>
                  <a:srgbClr val="ffffff"/>
                </a:solidFill>
                <a:effectLst/>
                <a:uFillTx/>
                <a:latin typeface="Aptos"/>
                <a:ea typeface="Aptos"/>
              </a:rPr>
              <a:t>AI</a:t>
            </a:r>
            <a:endParaRPr b="0" lang="en-US" sz="1100" strike="noStrike" u="none">
              <a:solidFill>
                <a:srgbClr val="ffffff"/>
              </a:solidFill>
              <a:effectLst/>
              <a:uFillTx/>
              <a:latin typeface="Arial"/>
            </a:endParaRPr>
          </a:p>
        </p:txBody>
      </p:sp>
      <p:sp>
        <p:nvSpPr>
          <p:cNvPr id="23" name="Shape 12"/>
          <p:cNvSpPr/>
          <p:nvPr/>
        </p:nvSpPr>
        <p:spPr>
          <a:xfrm>
            <a:off x="9537120" y="3858840"/>
            <a:ext cx="1416960" cy="1416960"/>
          </a:xfrm>
          <a:prstGeom prst="ellipse">
            <a:avLst/>
          </a:prstGeom>
          <a:solidFill>
            <a:srgbClr val="eedfc7"/>
          </a:solidFill>
          <a:ln w="12700">
            <a:solidFill>
              <a:srgbClr val="eedfc7"/>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4" name="Text 13"/>
          <p:cNvSpPr/>
          <p:nvPr/>
        </p:nvSpPr>
        <p:spPr>
          <a:xfrm>
            <a:off x="9628560" y="4389120"/>
            <a:ext cx="1234080" cy="3196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100" strike="noStrike" u="none">
                <a:solidFill>
                  <a:srgbClr val="17324d"/>
                </a:solidFill>
                <a:effectLst/>
                <a:uFillTx/>
                <a:latin typeface="Aptos"/>
                <a:ea typeface="Aptos"/>
              </a:rPr>
              <a:t>HUMAN</a:t>
            </a:r>
            <a:endParaRPr b="0" lang="en-US" sz="1100" strike="noStrike" u="none">
              <a:solidFill>
                <a:srgbClr val="ffffff"/>
              </a:solidFill>
              <a:effectLst/>
              <a:uFillTx/>
              <a:latin typeface="Arial"/>
            </a:endParaRPr>
          </a:p>
          <a:p>
            <a:pPr algn="ctr" defTabSz="914400">
              <a:lnSpc>
                <a:spcPct val="100000"/>
              </a:lnSpc>
              <a:tabLst>
                <a:tab algn="l" pos="0"/>
              </a:tabLst>
            </a:pPr>
            <a:r>
              <a:rPr b="1" lang="en-US" sz="1100" strike="noStrike" u="none">
                <a:solidFill>
                  <a:srgbClr val="17324d"/>
                </a:solidFill>
                <a:effectLst/>
                <a:uFillTx/>
                <a:latin typeface="Aptos"/>
                <a:ea typeface="Aptos"/>
              </a:rPr>
              <a:t>COACH</a:t>
            </a:r>
            <a:endParaRPr b="0" lang="en-US" sz="1100" strike="noStrike" u="none">
              <a:solidFill>
                <a:srgbClr val="ffffff"/>
              </a:solidFill>
              <a:effectLst/>
              <a:uFillTx/>
              <a:latin typeface="Arial"/>
            </a:endParaRPr>
          </a:p>
        </p:txBody>
      </p:sp>
      <p:sp>
        <p:nvSpPr>
          <p:cNvPr id="25" name="Text 14"/>
          <p:cNvSpPr/>
          <p:nvPr/>
        </p:nvSpPr>
        <p:spPr>
          <a:xfrm>
            <a:off x="6949440" y="5669280"/>
            <a:ext cx="4068720" cy="2282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00" spc="150" strike="noStrike" u="none">
                <a:solidFill>
                  <a:srgbClr val="afc1c0"/>
                </a:solidFill>
                <a:effectLst/>
                <a:uFillTx/>
                <a:latin typeface="Aptos"/>
                <a:ea typeface="Aptos"/>
              </a:rPr>
              <a:t>UNDERSTAND  →  USE  →  REFLECT</a:t>
            </a:r>
            <a:endParaRPr b="0" lang="en-US" sz="900" strike="noStrike" u="none">
              <a:solidFill>
                <a:srgbClr val="ffffff"/>
              </a:solidFill>
              <a:effectLst/>
              <a:uFillTx/>
              <a:latin typeface="Arial"/>
            </a:endParaRPr>
          </a:p>
        </p:txBody>
      </p:sp>
      <p:sp>
        <p:nvSpPr>
          <p:cNvPr id="26" name="PlaceHolder 1"/>
          <p:cNvSpPr>
            <a:spLocks noGrp="1"/>
          </p:cNvSpPr>
          <p:nvPr>
            <p:ph type="sldNum" idx="5"/>
          </p:nvPr>
        </p:nvSpPr>
        <p:spPr>
          <a:xfrm>
            <a:off x="11100960" y="6483240"/>
            <a:ext cx="411120" cy="182520"/>
          </a:xfrm>
          <a:prstGeom prst="rect">
            <a:avLst/>
          </a:prstGeom>
          <a:noFill/>
          <a:ln w="0">
            <a:noFill/>
          </a:ln>
        </p:spPr>
        <p:txBody>
          <a:bodyPr lIns="0" rIns="0" tIns="0" bIns="0" anchor="t">
            <a:noAutofit/>
          </a:bodyPr>
          <a:lstStyle>
            <a:lvl1pPr indent="0" algn="r" defTabSz="914400">
              <a:lnSpc>
                <a:spcPct val="100000"/>
              </a:lnSpc>
              <a:buNone/>
              <a:defRPr b="0" lang="en-US" sz="850" strike="noStrike" u="none">
                <a:solidFill>
                  <a:srgbClr val="66706b"/>
                </a:solidFill>
                <a:effectLst/>
                <a:uFillTx/>
                <a:latin typeface="Aptos"/>
                <a:ea typeface="Aptos"/>
              </a:defRPr>
            </a:lvl1pPr>
          </a:lstStyle>
          <a:p>
            <a:pPr indent="0" algn="r" defTabSz="914400">
              <a:lnSpc>
                <a:spcPct val="100000"/>
              </a:lnSpc>
              <a:buNone/>
            </a:pPr>
            <a:fld id="{F9DE9EBA-0B92-466C-9CBE-24D60918F02F}" type="slidenum">
              <a:rPr b="0" lang="en-US" sz="850" strike="noStrike" u="none">
                <a:solidFill>
                  <a:srgbClr val="66706b"/>
                </a:solidFill>
                <a:effectLst/>
                <a:uFillTx/>
                <a:latin typeface="Aptos"/>
                <a:ea typeface="Aptos"/>
              </a:rPr>
              <a:t>&lt;number&gt;</a:t>
            </a:fld>
            <a:endParaRPr b="0" lang="en-US" sz="850" strike="noStrike" u="none">
              <a:solidFill>
                <a:srgbClr val="ffffff"/>
              </a:solidFill>
              <a:effectLst/>
              <a:uFillTx/>
              <a:latin typeface="Times New Roman"/>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 name="Text 0"/>
          <p:cNvSpPr/>
          <p:nvPr/>
        </p:nvSpPr>
        <p:spPr>
          <a:xfrm>
            <a:off x="640080" y="228600"/>
            <a:ext cx="36572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850" spc="130" strike="noStrike" u="none">
                <a:solidFill>
                  <a:srgbClr val="2e7d78"/>
                </a:solidFill>
                <a:effectLst/>
                <a:uFillTx/>
                <a:latin typeface="Aptos"/>
                <a:ea typeface="Aptos"/>
              </a:rPr>
              <a:t>1 · THE BASICS</a:t>
            </a:r>
            <a:endParaRPr b="0" lang="en-US" sz="850" strike="noStrike" u="none">
              <a:solidFill>
                <a:srgbClr val="000000"/>
              </a:solidFill>
              <a:effectLst/>
              <a:uFillTx/>
              <a:latin typeface="Arial"/>
            </a:endParaRPr>
          </a:p>
        </p:txBody>
      </p:sp>
      <p:sp>
        <p:nvSpPr>
          <p:cNvPr id="28" name="Text 1"/>
          <p:cNvSpPr/>
          <p:nvPr/>
        </p:nvSpPr>
        <p:spPr>
          <a:xfrm>
            <a:off x="640080" y="438840"/>
            <a:ext cx="10881000" cy="5025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600" strike="noStrike" u="none">
                <a:solidFill>
                  <a:srgbClr val="17324d"/>
                </a:solidFill>
                <a:effectLst/>
                <a:uFillTx/>
                <a:latin typeface="Aptos Display"/>
                <a:ea typeface="Aptos Display"/>
              </a:rPr>
              <a:t>What do we mean by AI?</a:t>
            </a:r>
            <a:endParaRPr b="0" lang="en-US" sz="2600" strike="noStrike" u="none">
              <a:solidFill>
                <a:srgbClr val="000000"/>
              </a:solidFill>
              <a:effectLst/>
              <a:uFillTx/>
              <a:latin typeface="Arial"/>
            </a:endParaRPr>
          </a:p>
        </p:txBody>
      </p:sp>
      <p:sp>
        <p:nvSpPr>
          <p:cNvPr id="29" name="Text 2"/>
          <p:cNvSpPr/>
          <p:nvPr/>
        </p:nvSpPr>
        <p:spPr>
          <a:xfrm>
            <a:off x="640080" y="978480"/>
            <a:ext cx="10743840" cy="328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66706b"/>
                </a:solidFill>
                <a:effectLst/>
                <a:uFillTx/>
                <a:latin typeface="Aptos"/>
                <a:ea typeface="Aptos"/>
              </a:rPr>
              <a:t>A simple distinction is enough to get started.</a:t>
            </a:r>
            <a:endParaRPr b="0" lang="en-US" sz="1250" strike="noStrike" u="none">
              <a:solidFill>
                <a:srgbClr val="000000"/>
              </a:solidFill>
              <a:effectLst/>
              <a:uFillTx/>
              <a:latin typeface="Arial"/>
            </a:endParaRPr>
          </a:p>
        </p:txBody>
      </p:sp>
      <p:sp>
        <p:nvSpPr>
          <p:cNvPr id="30" name="Shape 3"/>
          <p:cNvSpPr/>
          <p:nvPr/>
        </p:nvSpPr>
        <p:spPr>
          <a:xfrm>
            <a:off x="640080" y="1343880"/>
            <a:ext cx="960120" cy="360"/>
          </a:xfrm>
          <a:prstGeom prst="line">
            <a:avLst/>
          </a:prstGeom>
          <a:ln w="3810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1" name="Shape 4"/>
          <p:cNvSpPr/>
          <p:nvPr/>
        </p:nvSpPr>
        <p:spPr>
          <a:xfrm>
            <a:off x="685800" y="1682640"/>
            <a:ext cx="5166000" cy="3382920"/>
          </a:xfrm>
          <a:prstGeom prst="roundRect">
            <a:avLst>
              <a:gd name="adj" fmla="val 3243"/>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2" name="Shape 5"/>
          <p:cNvSpPr/>
          <p:nvPr/>
        </p:nvSpPr>
        <p:spPr>
          <a:xfrm>
            <a:off x="6336720" y="1682640"/>
            <a:ext cx="5166000" cy="3382920"/>
          </a:xfrm>
          <a:prstGeom prst="roundRect">
            <a:avLst>
              <a:gd name="adj" fmla="val 3243"/>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3" name="Shape 6"/>
          <p:cNvSpPr/>
          <p:nvPr/>
        </p:nvSpPr>
        <p:spPr>
          <a:xfrm>
            <a:off x="987480" y="1956960"/>
            <a:ext cx="1389600" cy="310680"/>
          </a:xfrm>
          <a:prstGeom prst="roundRect">
            <a:avLst>
              <a:gd name="adj" fmla="val 35294"/>
            </a:avLst>
          </a:prstGeom>
          <a:solidFill>
            <a:srgbClr val="e8eef5"/>
          </a:solidFill>
          <a:ln w="12700">
            <a:solidFill>
              <a:srgbClr val="e8eef5">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4" name="Text 7"/>
          <p:cNvSpPr/>
          <p:nvPr/>
        </p:nvSpPr>
        <p:spPr>
          <a:xfrm>
            <a:off x="1060560" y="2030040"/>
            <a:ext cx="124308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850" strike="noStrike" u="none">
                <a:solidFill>
                  <a:srgbClr val="17324d"/>
                </a:solidFill>
                <a:effectLst/>
                <a:uFillTx/>
                <a:latin typeface="Aptos"/>
                <a:ea typeface="Aptos"/>
              </a:rPr>
              <a:t>SEARCH ENGINE</a:t>
            </a:r>
            <a:endParaRPr b="0" lang="en-US" sz="850" strike="noStrike" u="none">
              <a:solidFill>
                <a:srgbClr val="000000"/>
              </a:solidFill>
              <a:effectLst/>
              <a:uFillTx/>
              <a:latin typeface="Arial"/>
            </a:endParaRPr>
          </a:p>
        </p:txBody>
      </p:sp>
      <p:sp>
        <p:nvSpPr>
          <p:cNvPr id="35" name="Text 8"/>
          <p:cNvSpPr/>
          <p:nvPr/>
        </p:nvSpPr>
        <p:spPr>
          <a:xfrm>
            <a:off x="987480" y="2487240"/>
            <a:ext cx="4370400" cy="319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900" strike="noStrike" u="none">
                <a:solidFill>
                  <a:srgbClr val="17324d"/>
                </a:solidFill>
                <a:effectLst/>
                <a:uFillTx/>
                <a:latin typeface="Aptos Display"/>
                <a:ea typeface="Aptos Display"/>
              </a:rPr>
              <a:t>Helps you find existing sources</a:t>
            </a:r>
            <a:endParaRPr b="0" lang="en-US" sz="1900" strike="noStrike" u="none">
              <a:solidFill>
                <a:srgbClr val="000000"/>
              </a:solidFill>
              <a:effectLst/>
              <a:uFillTx/>
              <a:latin typeface="Arial"/>
            </a:endParaRPr>
          </a:p>
        </p:txBody>
      </p:sp>
      <p:sp>
        <p:nvSpPr>
          <p:cNvPr id="36" name="Shape 9"/>
          <p:cNvSpPr/>
          <p:nvPr/>
        </p:nvSpPr>
        <p:spPr>
          <a:xfrm>
            <a:off x="1005840" y="3117960"/>
            <a:ext cx="82080" cy="82080"/>
          </a:xfrm>
          <a:prstGeom prst="ellipse">
            <a:avLst/>
          </a:prstGeom>
          <a:solidFill>
            <a:srgbClr val="17324d"/>
          </a:solidFill>
          <a:ln w="12700">
            <a:solidFill>
              <a:srgbClr val="17324d"/>
            </a:solidFill>
            <a:round/>
          </a:ln>
        </p:spPr>
        <p:style>
          <a:lnRef idx="0"/>
          <a:fillRef idx="0"/>
          <a:effectRef idx="0"/>
          <a:fontRef idx="minor"/>
        </p:style>
        <p:txBody>
          <a:bodyPr lIns="90000" rIns="90000" tIns="13320" bIns="13320" anchor="t">
            <a:noAutofit/>
          </a:bodyPr>
          <a:p>
            <a:endParaRPr b="0" lang="en-US" sz="1800" strike="noStrike" u="none">
              <a:solidFill>
                <a:srgbClr val="ffffff"/>
              </a:solidFill>
              <a:effectLst/>
              <a:uFillTx/>
              <a:latin typeface="Arial"/>
            </a:endParaRPr>
          </a:p>
        </p:txBody>
      </p:sp>
      <p:sp>
        <p:nvSpPr>
          <p:cNvPr id="37" name="Text 10"/>
          <p:cNvSpPr/>
          <p:nvPr/>
        </p:nvSpPr>
        <p:spPr>
          <a:xfrm>
            <a:off x="1170360" y="3017520"/>
            <a:ext cx="4178520" cy="310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50" strike="noStrike" u="none">
                <a:solidFill>
                  <a:srgbClr val="26343d"/>
                </a:solidFill>
                <a:effectLst/>
                <a:uFillTx/>
                <a:latin typeface="Aptos"/>
                <a:ea typeface="Aptos"/>
              </a:rPr>
              <a:t>Returns links, pages, documents or other sources</a:t>
            </a:r>
            <a:endParaRPr b="0" lang="en-US" sz="1350" strike="noStrike" u="none">
              <a:solidFill>
                <a:srgbClr val="000000"/>
              </a:solidFill>
              <a:effectLst/>
              <a:uFillTx/>
              <a:latin typeface="Arial"/>
            </a:endParaRPr>
          </a:p>
        </p:txBody>
      </p:sp>
      <p:sp>
        <p:nvSpPr>
          <p:cNvPr id="38" name="Shape 11"/>
          <p:cNvSpPr/>
          <p:nvPr/>
        </p:nvSpPr>
        <p:spPr>
          <a:xfrm>
            <a:off x="1005840" y="3666600"/>
            <a:ext cx="82080" cy="82080"/>
          </a:xfrm>
          <a:prstGeom prst="ellipse">
            <a:avLst/>
          </a:prstGeom>
          <a:solidFill>
            <a:srgbClr val="17324d"/>
          </a:solidFill>
          <a:ln w="12700">
            <a:solidFill>
              <a:srgbClr val="17324d"/>
            </a:solidFill>
            <a:round/>
          </a:ln>
        </p:spPr>
        <p:style>
          <a:lnRef idx="0"/>
          <a:fillRef idx="0"/>
          <a:effectRef idx="0"/>
          <a:fontRef idx="minor"/>
        </p:style>
        <p:txBody>
          <a:bodyPr lIns="90000" rIns="90000" tIns="13320" bIns="13320" anchor="t">
            <a:noAutofit/>
          </a:bodyPr>
          <a:p>
            <a:endParaRPr b="0" lang="en-US" sz="1800" strike="noStrike" u="none">
              <a:solidFill>
                <a:srgbClr val="ffffff"/>
              </a:solidFill>
              <a:effectLst/>
              <a:uFillTx/>
              <a:latin typeface="Arial"/>
            </a:endParaRPr>
          </a:p>
        </p:txBody>
      </p:sp>
      <p:sp>
        <p:nvSpPr>
          <p:cNvPr id="39" name="Text 12"/>
          <p:cNvSpPr/>
          <p:nvPr/>
        </p:nvSpPr>
        <p:spPr>
          <a:xfrm>
            <a:off x="1170360" y="3566160"/>
            <a:ext cx="4178520" cy="310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50" strike="noStrike" u="none">
                <a:solidFill>
                  <a:srgbClr val="26343d"/>
                </a:solidFill>
                <a:effectLst/>
                <a:uFillTx/>
                <a:latin typeface="Aptos"/>
                <a:ea typeface="Aptos"/>
              </a:rPr>
              <a:t>You open and assess the source yourself</a:t>
            </a:r>
            <a:endParaRPr b="0" lang="en-US" sz="1350" strike="noStrike" u="none">
              <a:solidFill>
                <a:srgbClr val="000000"/>
              </a:solidFill>
              <a:effectLst/>
              <a:uFillTx/>
              <a:latin typeface="Arial"/>
            </a:endParaRPr>
          </a:p>
        </p:txBody>
      </p:sp>
      <p:sp>
        <p:nvSpPr>
          <p:cNvPr id="40" name="Shape 13"/>
          <p:cNvSpPr/>
          <p:nvPr/>
        </p:nvSpPr>
        <p:spPr>
          <a:xfrm>
            <a:off x="1005840" y="4215240"/>
            <a:ext cx="82080" cy="82080"/>
          </a:xfrm>
          <a:prstGeom prst="ellipse">
            <a:avLst/>
          </a:prstGeom>
          <a:solidFill>
            <a:srgbClr val="17324d"/>
          </a:solidFill>
          <a:ln w="12700">
            <a:solidFill>
              <a:srgbClr val="17324d"/>
            </a:solidFill>
            <a:round/>
          </a:ln>
        </p:spPr>
        <p:style>
          <a:lnRef idx="0"/>
          <a:fillRef idx="0"/>
          <a:effectRef idx="0"/>
          <a:fontRef idx="minor"/>
        </p:style>
        <p:txBody>
          <a:bodyPr lIns="90000" rIns="90000" tIns="13320" bIns="13320" anchor="t">
            <a:noAutofit/>
          </a:bodyPr>
          <a:p>
            <a:endParaRPr b="0" lang="en-US" sz="1800" strike="noStrike" u="none">
              <a:solidFill>
                <a:srgbClr val="ffffff"/>
              </a:solidFill>
              <a:effectLst/>
              <a:uFillTx/>
              <a:latin typeface="Arial"/>
            </a:endParaRPr>
          </a:p>
        </p:txBody>
      </p:sp>
      <p:sp>
        <p:nvSpPr>
          <p:cNvPr id="41" name="Text 14"/>
          <p:cNvSpPr/>
          <p:nvPr/>
        </p:nvSpPr>
        <p:spPr>
          <a:xfrm>
            <a:off x="1170360" y="4114800"/>
            <a:ext cx="4178520" cy="310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50" strike="noStrike" u="none">
                <a:solidFill>
                  <a:srgbClr val="26343d"/>
                </a:solidFill>
                <a:effectLst/>
                <a:uFillTx/>
                <a:latin typeface="Aptos"/>
                <a:ea typeface="Aptos"/>
              </a:rPr>
              <a:t>Useful when you need an authoritative source</a:t>
            </a:r>
            <a:endParaRPr b="0" lang="en-US" sz="1350" strike="noStrike" u="none">
              <a:solidFill>
                <a:srgbClr val="000000"/>
              </a:solidFill>
              <a:effectLst/>
              <a:uFillTx/>
              <a:latin typeface="Arial"/>
            </a:endParaRPr>
          </a:p>
        </p:txBody>
      </p:sp>
      <p:sp>
        <p:nvSpPr>
          <p:cNvPr id="42" name="Shape 15"/>
          <p:cNvSpPr/>
          <p:nvPr/>
        </p:nvSpPr>
        <p:spPr>
          <a:xfrm>
            <a:off x="6656760" y="1956960"/>
            <a:ext cx="1416960" cy="310680"/>
          </a:xfrm>
          <a:prstGeom prst="roundRect">
            <a:avLst>
              <a:gd name="adj" fmla="val 35294"/>
            </a:avLst>
          </a:prstGeom>
          <a:solidFill>
            <a:srgbClr val="e5f0ee"/>
          </a:solidFill>
          <a:ln w="12700">
            <a:solidFill>
              <a:srgbClr val="e5f0ee">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3" name="Text 16"/>
          <p:cNvSpPr/>
          <p:nvPr/>
        </p:nvSpPr>
        <p:spPr>
          <a:xfrm>
            <a:off x="6729840" y="2030040"/>
            <a:ext cx="127080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850" strike="noStrike" u="none">
                <a:solidFill>
                  <a:srgbClr val="2e7d78"/>
                </a:solidFill>
                <a:effectLst/>
                <a:uFillTx/>
                <a:latin typeface="Aptos"/>
                <a:ea typeface="Aptos"/>
              </a:rPr>
              <a:t>GENERATIVE AI</a:t>
            </a:r>
            <a:endParaRPr b="0" lang="en-US" sz="850" strike="noStrike" u="none">
              <a:solidFill>
                <a:srgbClr val="000000"/>
              </a:solidFill>
              <a:effectLst/>
              <a:uFillTx/>
              <a:latin typeface="Arial"/>
            </a:endParaRPr>
          </a:p>
        </p:txBody>
      </p:sp>
      <p:sp>
        <p:nvSpPr>
          <p:cNvPr id="44" name="Text 17"/>
          <p:cNvSpPr/>
          <p:nvPr/>
        </p:nvSpPr>
        <p:spPr>
          <a:xfrm>
            <a:off x="6656760" y="2487240"/>
            <a:ext cx="4187520" cy="319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900" strike="noStrike" u="none">
                <a:solidFill>
                  <a:srgbClr val="17324d"/>
                </a:solidFill>
                <a:effectLst/>
                <a:uFillTx/>
                <a:latin typeface="Aptos Display"/>
                <a:ea typeface="Aptos Display"/>
              </a:rPr>
              <a:t>Creates a new response</a:t>
            </a:r>
            <a:endParaRPr b="0" lang="en-US" sz="1900" strike="noStrike" u="none">
              <a:solidFill>
                <a:srgbClr val="000000"/>
              </a:solidFill>
              <a:effectLst/>
              <a:uFillTx/>
              <a:latin typeface="Arial"/>
            </a:endParaRPr>
          </a:p>
        </p:txBody>
      </p:sp>
      <p:sp>
        <p:nvSpPr>
          <p:cNvPr id="45" name="Shape 18"/>
          <p:cNvSpPr/>
          <p:nvPr/>
        </p:nvSpPr>
        <p:spPr>
          <a:xfrm>
            <a:off x="6675120" y="3117960"/>
            <a:ext cx="82080" cy="82080"/>
          </a:xfrm>
          <a:prstGeom prst="ellipse">
            <a:avLst/>
          </a:prstGeom>
          <a:solidFill>
            <a:srgbClr val="2e7d78"/>
          </a:solidFill>
          <a:ln w="12700">
            <a:solidFill>
              <a:srgbClr val="2e7d78"/>
            </a:solidFill>
            <a:round/>
          </a:ln>
        </p:spPr>
        <p:style>
          <a:lnRef idx="0"/>
          <a:fillRef idx="0"/>
          <a:effectRef idx="0"/>
          <a:fontRef idx="minor"/>
        </p:style>
        <p:txBody>
          <a:bodyPr lIns="90000" rIns="90000" tIns="13320" bIns="13320" anchor="t">
            <a:noAutofit/>
          </a:bodyPr>
          <a:p>
            <a:endParaRPr b="0" lang="en-US" sz="1800" strike="noStrike" u="none">
              <a:solidFill>
                <a:srgbClr val="ffffff"/>
              </a:solidFill>
              <a:effectLst/>
              <a:uFillTx/>
              <a:latin typeface="Arial"/>
            </a:endParaRPr>
          </a:p>
        </p:txBody>
      </p:sp>
      <p:sp>
        <p:nvSpPr>
          <p:cNvPr id="46" name="Text 19"/>
          <p:cNvSpPr/>
          <p:nvPr/>
        </p:nvSpPr>
        <p:spPr>
          <a:xfrm>
            <a:off x="6839640" y="3017520"/>
            <a:ext cx="4105440" cy="310680"/>
          </a:xfrm>
          <a:prstGeom prst="rect">
            <a:avLst/>
          </a:prstGeom>
          <a:noFill/>
          <a:ln w="0">
            <a:noFill/>
          </a:ln>
        </p:spPr>
        <p:style>
          <a:lnRef idx="0"/>
          <a:fillRef idx="0"/>
          <a:effectRef idx="0"/>
          <a:fontRef idx="minor"/>
        </p:style>
        <p:txBody>
          <a:bodyPr lIns="0" rIns="0" tIns="0" bIns="0" anchor="ctr">
            <a:normAutofit fontScale="92500" lnSpcReduction="9999"/>
          </a:bodyPr>
          <a:p>
            <a:pPr defTabSz="914400">
              <a:lnSpc>
                <a:spcPct val="100000"/>
              </a:lnSpc>
              <a:tabLst>
                <a:tab algn="l" pos="0"/>
              </a:tabLst>
            </a:pPr>
            <a:r>
              <a:rPr b="0" lang="en-US" sz="1350" strike="noStrike" u="none">
                <a:solidFill>
                  <a:srgbClr val="26343d"/>
                </a:solidFill>
                <a:effectLst/>
                <a:uFillTx/>
                <a:latin typeface="Aptos"/>
                <a:ea typeface="Aptos"/>
              </a:rPr>
              <a:t>Generates text, ideas or other content from your request</a:t>
            </a:r>
            <a:endParaRPr b="0" lang="en-US" sz="1350" strike="noStrike" u="none">
              <a:solidFill>
                <a:srgbClr val="000000"/>
              </a:solidFill>
              <a:effectLst/>
              <a:uFillTx/>
              <a:latin typeface="Arial"/>
            </a:endParaRPr>
          </a:p>
        </p:txBody>
      </p:sp>
      <p:sp>
        <p:nvSpPr>
          <p:cNvPr id="47" name="Shape 20"/>
          <p:cNvSpPr/>
          <p:nvPr/>
        </p:nvSpPr>
        <p:spPr>
          <a:xfrm>
            <a:off x="6675120" y="3666600"/>
            <a:ext cx="82080" cy="82080"/>
          </a:xfrm>
          <a:prstGeom prst="ellipse">
            <a:avLst/>
          </a:prstGeom>
          <a:solidFill>
            <a:srgbClr val="2e7d78"/>
          </a:solidFill>
          <a:ln w="12700">
            <a:solidFill>
              <a:srgbClr val="2e7d78"/>
            </a:solidFill>
            <a:round/>
          </a:ln>
        </p:spPr>
        <p:style>
          <a:lnRef idx="0"/>
          <a:fillRef idx="0"/>
          <a:effectRef idx="0"/>
          <a:fontRef idx="minor"/>
        </p:style>
        <p:txBody>
          <a:bodyPr lIns="90000" rIns="90000" tIns="13320" bIns="13320" anchor="t">
            <a:noAutofit/>
          </a:bodyPr>
          <a:p>
            <a:endParaRPr b="0" lang="en-US" sz="1800" strike="noStrike" u="none">
              <a:solidFill>
                <a:srgbClr val="ffffff"/>
              </a:solidFill>
              <a:effectLst/>
              <a:uFillTx/>
              <a:latin typeface="Arial"/>
            </a:endParaRPr>
          </a:p>
        </p:txBody>
      </p:sp>
      <p:sp>
        <p:nvSpPr>
          <p:cNvPr id="48" name="Text 21"/>
          <p:cNvSpPr/>
          <p:nvPr/>
        </p:nvSpPr>
        <p:spPr>
          <a:xfrm>
            <a:off x="6839640" y="3566160"/>
            <a:ext cx="4105440" cy="310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50" strike="noStrike" u="none">
                <a:solidFill>
                  <a:srgbClr val="26343d"/>
                </a:solidFill>
                <a:effectLst/>
                <a:uFillTx/>
                <a:latin typeface="Aptos"/>
                <a:ea typeface="Aptos"/>
              </a:rPr>
              <a:t>Uses patterns learned from large amounts of data</a:t>
            </a:r>
            <a:endParaRPr b="0" lang="en-US" sz="1350" strike="noStrike" u="none">
              <a:solidFill>
                <a:srgbClr val="000000"/>
              </a:solidFill>
              <a:effectLst/>
              <a:uFillTx/>
              <a:latin typeface="Arial"/>
            </a:endParaRPr>
          </a:p>
        </p:txBody>
      </p:sp>
      <p:sp>
        <p:nvSpPr>
          <p:cNvPr id="49" name="Shape 22"/>
          <p:cNvSpPr/>
          <p:nvPr/>
        </p:nvSpPr>
        <p:spPr>
          <a:xfrm>
            <a:off x="6675120" y="4215240"/>
            <a:ext cx="82080" cy="82080"/>
          </a:xfrm>
          <a:prstGeom prst="ellipse">
            <a:avLst/>
          </a:prstGeom>
          <a:solidFill>
            <a:srgbClr val="2e7d78"/>
          </a:solidFill>
          <a:ln w="12700">
            <a:solidFill>
              <a:srgbClr val="2e7d78"/>
            </a:solidFill>
            <a:round/>
          </a:ln>
        </p:spPr>
        <p:style>
          <a:lnRef idx="0"/>
          <a:fillRef idx="0"/>
          <a:effectRef idx="0"/>
          <a:fontRef idx="minor"/>
        </p:style>
        <p:txBody>
          <a:bodyPr lIns="90000" rIns="90000" tIns="13320" bIns="13320" anchor="t">
            <a:noAutofit/>
          </a:bodyPr>
          <a:p>
            <a:endParaRPr b="0" lang="en-US" sz="1800" strike="noStrike" u="none">
              <a:solidFill>
                <a:srgbClr val="ffffff"/>
              </a:solidFill>
              <a:effectLst/>
              <a:uFillTx/>
              <a:latin typeface="Arial"/>
            </a:endParaRPr>
          </a:p>
        </p:txBody>
      </p:sp>
      <p:sp>
        <p:nvSpPr>
          <p:cNvPr id="50" name="Text 23"/>
          <p:cNvSpPr/>
          <p:nvPr/>
        </p:nvSpPr>
        <p:spPr>
          <a:xfrm>
            <a:off x="6839640" y="4114800"/>
            <a:ext cx="4105440" cy="310680"/>
          </a:xfrm>
          <a:prstGeom prst="rect">
            <a:avLst/>
          </a:prstGeom>
          <a:noFill/>
          <a:ln w="0">
            <a:noFill/>
          </a:ln>
        </p:spPr>
        <p:style>
          <a:lnRef idx="0"/>
          <a:fillRef idx="0"/>
          <a:effectRef idx="0"/>
          <a:fontRef idx="minor"/>
        </p:style>
        <p:txBody>
          <a:bodyPr lIns="0" rIns="0" tIns="0" bIns="0" anchor="ctr">
            <a:normAutofit fontScale="92500" lnSpcReduction="19999"/>
          </a:bodyPr>
          <a:p>
            <a:pPr defTabSz="914400">
              <a:lnSpc>
                <a:spcPct val="100000"/>
              </a:lnSpc>
              <a:tabLst>
                <a:tab algn="l" pos="0"/>
              </a:tabLst>
            </a:pPr>
            <a:r>
              <a:rPr b="0" lang="en-US" sz="1350" strike="noStrike" u="none">
                <a:solidFill>
                  <a:srgbClr val="26343d"/>
                </a:solidFill>
                <a:effectLst/>
                <a:uFillTx/>
                <a:latin typeface="Aptos"/>
                <a:ea typeface="Aptos"/>
              </a:rPr>
              <a:t>Useful for explaining, structuring, exploring and practising</a:t>
            </a:r>
            <a:endParaRPr b="0" lang="en-US" sz="1350" strike="noStrike" u="none">
              <a:solidFill>
                <a:srgbClr val="000000"/>
              </a:solidFill>
              <a:effectLst/>
              <a:uFillTx/>
              <a:latin typeface="Arial"/>
            </a:endParaRPr>
          </a:p>
        </p:txBody>
      </p:sp>
      <p:sp>
        <p:nvSpPr>
          <p:cNvPr id="51" name="Shape 24"/>
          <p:cNvSpPr/>
          <p:nvPr/>
        </p:nvSpPr>
        <p:spPr>
          <a:xfrm>
            <a:off x="2011680" y="5394960"/>
            <a:ext cx="8137800" cy="603000"/>
          </a:xfrm>
          <a:prstGeom prst="roundRect">
            <a:avLst>
              <a:gd name="adj" fmla="val 18182"/>
            </a:avLst>
          </a:prstGeom>
          <a:solidFill>
            <a:srgbClr val="eee8dd"/>
          </a:solidFill>
          <a:ln w="12700">
            <a:solidFill>
              <a:srgbClr val="eee8dd">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52" name="Text 25"/>
          <p:cNvSpPr/>
          <p:nvPr/>
        </p:nvSpPr>
        <p:spPr>
          <a:xfrm>
            <a:off x="2249280" y="5577840"/>
            <a:ext cx="7662240" cy="2556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1150" strike="noStrike" u="none">
                <a:solidFill>
                  <a:srgbClr val="26343d"/>
                </a:solidFill>
                <a:effectLst/>
                <a:uFillTx/>
                <a:latin typeface="Aptos"/>
                <a:ea typeface="Aptos"/>
              </a:rPr>
              <a:t>Many current AI tools combine both functions. The distinction still helps you decide when to verify a source.</a:t>
            </a:r>
            <a:endParaRPr b="0" lang="en-US" sz="1150" strike="noStrike" u="none">
              <a:solidFill>
                <a:srgbClr val="000000"/>
              </a:solidFill>
              <a:effectLst/>
              <a:uFillTx/>
              <a:latin typeface="Arial"/>
            </a:endParaRPr>
          </a:p>
        </p:txBody>
      </p:sp>
      <p:sp>
        <p:nvSpPr>
          <p:cNvPr id="53" name="PlaceHolder 1"/>
          <p:cNvSpPr>
            <a:spLocks noGrp="1"/>
          </p:cNvSpPr>
          <p:nvPr>
            <p:ph type="sldNum" idx="6"/>
          </p:nvPr>
        </p:nvSpPr>
        <p:spPr>
          <a:xfrm>
            <a:off x="11100960" y="6483240"/>
            <a:ext cx="411120" cy="182520"/>
          </a:xfrm>
          <a:prstGeom prst="rect">
            <a:avLst/>
          </a:prstGeom>
          <a:noFill/>
          <a:ln w="0">
            <a:noFill/>
          </a:ln>
        </p:spPr>
        <p:txBody>
          <a:bodyPr lIns="0" rIns="0" tIns="0" bIns="0" anchor="t">
            <a:noAutofit/>
          </a:bodyPr>
          <a:lstStyle>
            <a:lvl1pPr indent="0" algn="r" defTabSz="914400">
              <a:lnSpc>
                <a:spcPct val="100000"/>
              </a:lnSpc>
              <a:buNone/>
              <a:defRPr b="0" lang="en-US" sz="850" strike="noStrike" u="none">
                <a:solidFill>
                  <a:srgbClr val="66706b"/>
                </a:solidFill>
                <a:effectLst/>
                <a:uFillTx/>
                <a:latin typeface="Aptos"/>
                <a:ea typeface="Aptos"/>
              </a:defRPr>
            </a:lvl1pPr>
          </a:lstStyle>
          <a:p>
            <a:pPr indent="0" algn="r" defTabSz="914400">
              <a:lnSpc>
                <a:spcPct val="100000"/>
              </a:lnSpc>
              <a:buNone/>
            </a:pPr>
            <a:fld id="{EE0FB61E-2EF0-4102-8A2B-CD2BAE16CA16}" type="slidenum">
              <a:rPr b="0" lang="en-US" sz="850" strike="noStrike" u="none">
                <a:solidFill>
                  <a:srgbClr val="66706b"/>
                </a:solidFill>
                <a:effectLst/>
                <a:uFillTx/>
                <a:latin typeface="Aptos"/>
                <a:ea typeface="Aptos"/>
              </a:rPr>
              <a:t>2</a:t>
            </a:fld>
            <a:endParaRPr b="0" lang="en-US" sz="85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 name="Text 0"/>
          <p:cNvSpPr/>
          <p:nvPr/>
        </p:nvSpPr>
        <p:spPr>
          <a:xfrm>
            <a:off x="640080" y="228600"/>
            <a:ext cx="36572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850" spc="130" strike="noStrike" u="none">
                <a:solidFill>
                  <a:srgbClr val="2e7d78"/>
                </a:solidFill>
                <a:effectLst/>
                <a:uFillTx/>
                <a:latin typeface="Aptos"/>
                <a:ea typeface="Aptos"/>
              </a:rPr>
              <a:t>1 · THE BASICS</a:t>
            </a:r>
            <a:endParaRPr b="0" lang="en-US" sz="850" strike="noStrike" u="none">
              <a:solidFill>
                <a:srgbClr val="000000"/>
              </a:solidFill>
              <a:effectLst/>
              <a:uFillTx/>
              <a:latin typeface="Arial"/>
            </a:endParaRPr>
          </a:p>
        </p:txBody>
      </p:sp>
      <p:sp>
        <p:nvSpPr>
          <p:cNvPr id="55" name="Text 1"/>
          <p:cNvSpPr/>
          <p:nvPr/>
        </p:nvSpPr>
        <p:spPr>
          <a:xfrm>
            <a:off x="640080" y="438840"/>
            <a:ext cx="10881000" cy="5025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600" strike="noStrike" u="none">
                <a:solidFill>
                  <a:srgbClr val="17324d"/>
                </a:solidFill>
                <a:effectLst/>
                <a:uFillTx/>
                <a:latin typeface="Aptos Display"/>
                <a:ea typeface="Aptos Display"/>
              </a:rPr>
              <a:t>What can generative AI do?</a:t>
            </a:r>
            <a:endParaRPr b="0" lang="en-US" sz="2600" strike="noStrike" u="none">
              <a:solidFill>
                <a:srgbClr val="000000"/>
              </a:solidFill>
              <a:effectLst/>
              <a:uFillTx/>
              <a:latin typeface="Arial"/>
            </a:endParaRPr>
          </a:p>
        </p:txBody>
      </p:sp>
      <p:sp>
        <p:nvSpPr>
          <p:cNvPr id="56" name="Text 2"/>
          <p:cNvSpPr/>
          <p:nvPr/>
        </p:nvSpPr>
        <p:spPr>
          <a:xfrm>
            <a:off x="640080" y="978480"/>
            <a:ext cx="10743840" cy="328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66706b"/>
                </a:solidFill>
                <a:effectLst/>
                <a:uFillTx/>
                <a:latin typeface="Aptos"/>
                <a:ea typeface="Aptos"/>
              </a:rPr>
              <a:t>Think of it as a flexible assistant — not an automatic expert.</a:t>
            </a:r>
            <a:endParaRPr b="0" lang="en-US" sz="1250" strike="noStrike" u="none">
              <a:solidFill>
                <a:srgbClr val="000000"/>
              </a:solidFill>
              <a:effectLst/>
              <a:uFillTx/>
              <a:latin typeface="Arial"/>
            </a:endParaRPr>
          </a:p>
        </p:txBody>
      </p:sp>
      <p:sp>
        <p:nvSpPr>
          <p:cNvPr id="57" name="Shape 3"/>
          <p:cNvSpPr/>
          <p:nvPr/>
        </p:nvSpPr>
        <p:spPr>
          <a:xfrm>
            <a:off x="640080" y="1343880"/>
            <a:ext cx="960120" cy="360"/>
          </a:xfrm>
          <a:prstGeom prst="line">
            <a:avLst/>
          </a:prstGeom>
          <a:ln w="3810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58" name="Shape 4"/>
          <p:cNvSpPr/>
          <p:nvPr/>
        </p:nvSpPr>
        <p:spPr>
          <a:xfrm>
            <a:off x="713160" y="1710000"/>
            <a:ext cx="3364560" cy="1572480"/>
          </a:xfrm>
          <a:prstGeom prst="roundRect">
            <a:avLst>
              <a:gd name="adj" fmla="val 6977"/>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59" name="Shape 5"/>
          <p:cNvSpPr/>
          <p:nvPr/>
        </p:nvSpPr>
        <p:spPr>
          <a:xfrm>
            <a:off x="932760" y="1965960"/>
            <a:ext cx="383760" cy="383760"/>
          </a:xfrm>
          <a:prstGeom prst="ellipse">
            <a:avLst/>
          </a:prstGeom>
          <a:solidFill>
            <a:srgbClr val="e8eef5"/>
          </a:solidFill>
          <a:ln w="15240">
            <a:solidFill>
              <a:srgbClr val="17324d"/>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60" name="Text 6"/>
          <p:cNvSpPr/>
          <p:nvPr/>
        </p:nvSpPr>
        <p:spPr>
          <a:xfrm>
            <a:off x="932760" y="2048400"/>
            <a:ext cx="383760" cy="136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00" strike="noStrike" u="none">
                <a:solidFill>
                  <a:srgbClr val="17324d"/>
                </a:solidFill>
                <a:effectLst/>
                <a:uFillTx/>
                <a:latin typeface="Aptos"/>
                <a:ea typeface="Aptos"/>
              </a:rPr>
              <a:t>1</a:t>
            </a:r>
            <a:endParaRPr b="0" lang="en-US" sz="900" strike="noStrike" u="none">
              <a:solidFill>
                <a:srgbClr val="000000"/>
              </a:solidFill>
              <a:effectLst/>
              <a:uFillTx/>
              <a:latin typeface="Arial"/>
            </a:endParaRPr>
          </a:p>
        </p:txBody>
      </p:sp>
      <p:sp>
        <p:nvSpPr>
          <p:cNvPr id="61" name="Text 7"/>
          <p:cNvSpPr/>
          <p:nvPr/>
        </p:nvSpPr>
        <p:spPr>
          <a:xfrm>
            <a:off x="1463040" y="1938600"/>
            <a:ext cx="2304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00" strike="noStrike" u="none">
                <a:solidFill>
                  <a:srgbClr val="17324d"/>
                </a:solidFill>
                <a:effectLst/>
                <a:uFillTx/>
                <a:latin typeface="Aptos Display"/>
                <a:ea typeface="Aptos Display"/>
              </a:rPr>
              <a:t>Explain</a:t>
            </a:r>
            <a:endParaRPr b="0" lang="en-US" sz="1600" strike="noStrike" u="none">
              <a:solidFill>
                <a:srgbClr val="000000"/>
              </a:solidFill>
              <a:effectLst/>
              <a:uFillTx/>
              <a:latin typeface="Arial"/>
            </a:endParaRPr>
          </a:p>
        </p:txBody>
      </p:sp>
      <p:sp>
        <p:nvSpPr>
          <p:cNvPr id="62" name="Text 8"/>
          <p:cNvSpPr/>
          <p:nvPr/>
        </p:nvSpPr>
        <p:spPr>
          <a:xfrm>
            <a:off x="1463040" y="2340720"/>
            <a:ext cx="2304000" cy="57564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50" strike="noStrike" u="none">
                <a:solidFill>
                  <a:srgbClr val="26343d"/>
                </a:solidFill>
                <a:effectLst/>
                <a:uFillTx/>
                <a:latin typeface="Aptos"/>
                <a:ea typeface="Aptos"/>
              </a:rPr>
              <a:t>Rephrase a difficult concept in clearer language</a:t>
            </a:r>
            <a:endParaRPr b="0" lang="en-US" sz="1150" strike="noStrike" u="none">
              <a:solidFill>
                <a:srgbClr val="000000"/>
              </a:solidFill>
              <a:effectLst/>
              <a:uFillTx/>
              <a:latin typeface="Arial"/>
            </a:endParaRPr>
          </a:p>
        </p:txBody>
      </p:sp>
      <p:sp>
        <p:nvSpPr>
          <p:cNvPr id="63" name="Shape 9"/>
          <p:cNvSpPr/>
          <p:nvPr/>
        </p:nvSpPr>
        <p:spPr>
          <a:xfrm>
            <a:off x="4462200" y="1710000"/>
            <a:ext cx="3364560" cy="1572480"/>
          </a:xfrm>
          <a:prstGeom prst="roundRect">
            <a:avLst>
              <a:gd name="adj" fmla="val 6977"/>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64" name="Shape 10"/>
          <p:cNvSpPr/>
          <p:nvPr/>
        </p:nvSpPr>
        <p:spPr>
          <a:xfrm>
            <a:off x="4681800" y="1965960"/>
            <a:ext cx="383760" cy="383760"/>
          </a:xfrm>
          <a:prstGeom prst="ellipse">
            <a:avLst/>
          </a:prstGeom>
          <a:solidFill>
            <a:srgbClr val="e5f0ee"/>
          </a:solidFill>
          <a:ln w="1524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65" name="Text 11"/>
          <p:cNvSpPr/>
          <p:nvPr/>
        </p:nvSpPr>
        <p:spPr>
          <a:xfrm>
            <a:off x="4681800" y="2048400"/>
            <a:ext cx="383760" cy="136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00" strike="noStrike" u="none">
                <a:solidFill>
                  <a:srgbClr val="2e7d78"/>
                </a:solidFill>
                <a:effectLst/>
                <a:uFillTx/>
                <a:latin typeface="Aptos"/>
                <a:ea typeface="Aptos"/>
              </a:rPr>
              <a:t>2</a:t>
            </a:r>
            <a:endParaRPr b="0" lang="en-US" sz="900" strike="noStrike" u="none">
              <a:solidFill>
                <a:srgbClr val="000000"/>
              </a:solidFill>
              <a:effectLst/>
              <a:uFillTx/>
              <a:latin typeface="Arial"/>
            </a:endParaRPr>
          </a:p>
        </p:txBody>
      </p:sp>
      <p:sp>
        <p:nvSpPr>
          <p:cNvPr id="66" name="Text 12"/>
          <p:cNvSpPr/>
          <p:nvPr/>
        </p:nvSpPr>
        <p:spPr>
          <a:xfrm>
            <a:off x="5212080" y="1938600"/>
            <a:ext cx="2304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00" strike="noStrike" u="none">
                <a:solidFill>
                  <a:srgbClr val="17324d"/>
                </a:solidFill>
                <a:effectLst/>
                <a:uFillTx/>
                <a:latin typeface="Aptos Display"/>
                <a:ea typeface="Aptos Display"/>
              </a:rPr>
              <a:t>Question</a:t>
            </a:r>
            <a:endParaRPr b="0" lang="en-US" sz="1600" strike="noStrike" u="none">
              <a:solidFill>
                <a:srgbClr val="000000"/>
              </a:solidFill>
              <a:effectLst/>
              <a:uFillTx/>
              <a:latin typeface="Arial"/>
            </a:endParaRPr>
          </a:p>
        </p:txBody>
      </p:sp>
      <p:sp>
        <p:nvSpPr>
          <p:cNvPr id="67" name="Text 13"/>
          <p:cNvSpPr/>
          <p:nvPr/>
        </p:nvSpPr>
        <p:spPr>
          <a:xfrm>
            <a:off x="5212080" y="2340720"/>
            <a:ext cx="2304000" cy="57564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50" strike="noStrike" u="none">
                <a:solidFill>
                  <a:srgbClr val="26343d"/>
                </a:solidFill>
                <a:effectLst/>
                <a:uFillTx/>
                <a:latin typeface="Aptos"/>
                <a:ea typeface="Aptos"/>
              </a:rPr>
              <a:t>Generate questions that help someone think further</a:t>
            </a:r>
            <a:endParaRPr b="0" lang="en-US" sz="1150" strike="noStrike" u="none">
              <a:solidFill>
                <a:srgbClr val="000000"/>
              </a:solidFill>
              <a:effectLst/>
              <a:uFillTx/>
              <a:latin typeface="Arial"/>
            </a:endParaRPr>
          </a:p>
        </p:txBody>
      </p:sp>
      <p:sp>
        <p:nvSpPr>
          <p:cNvPr id="68" name="Shape 14"/>
          <p:cNvSpPr/>
          <p:nvPr/>
        </p:nvSpPr>
        <p:spPr>
          <a:xfrm>
            <a:off x="8211240" y="1710000"/>
            <a:ext cx="3364560" cy="1572480"/>
          </a:xfrm>
          <a:prstGeom prst="roundRect">
            <a:avLst>
              <a:gd name="adj" fmla="val 6977"/>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69" name="Shape 15"/>
          <p:cNvSpPr/>
          <p:nvPr/>
        </p:nvSpPr>
        <p:spPr>
          <a:xfrm>
            <a:off x="8430840" y="1965960"/>
            <a:ext cx="383760" cy="383760"/>
          </a:xfrm>
          <a:prstGeom prst="ellipse">
            <a:avLst/>
          </a:prstGeom>
          <a:solidFill>
            <a:srgbClr val="e8eef5"/>
          </a:solidFill>
          <a:ln w="15240">
            <a:solidFill>
              <a:srgbClr val="17324d"/>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70" name="Text 16"/>
          <p:cNvSpPr/>
          <p:nvPr/>
        </p:nvSpPr>
        <p:spPr>
          <a:xfrm>
            <a:off x="8430840" y="2048400"/>
            <a:ext cx="383760" cy="136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00" strike="noStrike" u="none">
                <a:solidFill>
                  <a:srgbClr val="17324d"/>
                </a:solidFill>
                <a:effectLst/>
                <a:uFillTx/>
                <a:latin typeface="Aptos"/>
                <a:ea typeface="Aptos"/>
              </a:rPr>
              <a:t>3</a:t>
            </a:r>
            <a:endParaRPr b="0" lang="en-US" sz="900" strike="noStrike" u="none">
              <a:solidFill>
                <a:srgbClr val="000000"/>
              </a:solidFill>
              <a:effectLst/>
              <a:uFillTx/>
              <a:latin typeface="Arial"/>
            </a:endParaRPr>
          </a:p>
        </p:txBody>
      </p:sp>
      <p:sp>
        <p:nvSpPr>
          <p:cNvPr id="71" name="Text 17"/>
          <p:cNvSpPr/>
          <p:nvPr/>
        </p:nvSpPr>
        <p:spPr>
          <a:xfrm>
            <a:off x="8961120" y="1938600"/>
            <a:ext cx="2304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00" strike="noStrike" u="none">
                <a:solidFill>
                  <a:srgbClr val="17324d"/>
                </a:solidFill>
                <a:effectLst/>
                <a:uFillTx/>
                <a:latin typeface="Aptos Display"/>
                <a:ea typeface="Aptos Display"/>
              </a:rPr>
              <a:t>Summarise</a:t>
            </a:r>
            <a:endParaRPr b="0" lang="en-US" sz="1600" strike="noStrike" u="none">
              <a:solidFill>
                <a:srgbClr val="000000"/>
              </a:solidFill>
              <a:effectLst/>
              <a:uFillTx/>
              <a:latin typeface="Arial"/>
            </a:endParaRPr>
          </a:p>
        </p:txBody>
      </p:sp>
      <p:sp>
        <p:nvSpPr>
          <p:cNvPr id="72" name="Text 18"/>
          <p:cNvSpPr/>
          <p:nvPr/>
        </p:nvSpPr>
        <p:spPr>
          <a:xfrm>
            <a:off x="8961120" y="2340720"/>
            <a:ext cx="2304000" cy="57564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50" strike="noStrike" u="none">
                <a:solidFill>
                  <a:srgbClr val="26343d"/>
                </a:solidFill>
                <a:effectLst/>
                <a:uFillTx/>
                <a:latin typeface="Aptos"/>
                <a:ea typeface="Aptos"/>
              </a:rPr>
              <a:t>Condense a text, conversation or document</a:t>
            </a:r>
            <a:endParaRPr b="0" lang="en-US" sz="1150" strike="noStrike" u="none">
              <a:solidFill>
                <a:srgbClr val="000000"/>
              </a:solidFill>
              <a:effectLst/>
              <a:uFillTx/>
              <a:latin typeface="Arial"/>
            </a:endParaRPr>
          </a:p>
        </p:txBody>
      </p:sp>
      <p:sp>
        <p:nvSpPr>
          <p:cNvPr id="73" name="Shape 19"/>
          <p:cNvSpPr/>
          <p:nvPr/>
        </p:nvSpPr>
        <p:spPr>
          <a:xfrm>
            <a:off x="713160" y="3666600"/>
            <a:ext cx="3364560" cy="1572480"/>
          </a:xfrm>
          <a:prstGeom prst="roundRect">
            <a:avLst>
              <a:gd name="adj" fmla="val 6977"/>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74" name="Shape 20"/>
          <p:cNvSpPr/>
          <p:nvPr/>
        </p:nvSpPr>
        <p:spPr>
          <a:xfrm>
            <a:off x="932760" y="3922920"/>
            <a:ext cx="383760" cy="383760"/>
          </a:xfrm>
          <a:prstGeom prst="ellipse">
            <a:avLst/>
          </a:prstGeom>
          <a:solidFill>
            <a:srgbClr val="e8eef5"/>
          </a:solidFill>
          <a:ln w="15240">
            <a:solidFill>
              <a:srgbClr val="17324d"/>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75" name="Text 21"/>
          <p:cNvSpPr/>
          <p:nvPr/>
        </p:nvSpPr>
        <p:spPr>
          <a:xfrm>
            <a:off x="932760" y="4005000"/>
            <a:ext cx="383760" cy="136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00" strike="noStrike" u="none">
                <a:solidFill>
                  <a:srgbClr val="17324d"/>
                </a:solidFill>
                <a:effectLst/>
                <a:uFillTx/>
                <a:latin typeface="Aptos"/>
                <a:ea typeface="Aptos"/>
              </a:rPr>
              <a:t>4</a:t>
            </a:r>
            <a:endParaRPr b="0" lang="en-US" sz="900" strike="noStrike" u="none">
              <a:solidFill>
                <a:srgbClr val="000000"/>
              </a:solidFill>
              <a:effectLst/>
              <a:uFillTx/>
              <a:latin typeface="Arial"/>
            </a:endParaRPr>
          </a:p>
        </p:txBody>
      </p:sp>
      <p:sp>
        <p:nvSpPr>
          <p:cNvPr id="76" name="Text 22"/>
          <p:cNvSpPr/>
          <p:nvPr/>
        </p:nvSpPr>
        <p:spPr>
          <a:xfrm>
            <a:off x="1463040" y="3895200"/>
            <a:ext cx="2304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00" strike="noStrike" u="none">
                <a:solidFill>
                  <a:srgbClr val="17324d"/>
                </a:solidFill>
                <a:effectLst/>
                <a:uFillTx/>
                <a:latin typeface="Aptos Display"/>
                <a:ea typeface="Aptos Display"/>
              </a:rPr>
              <a:t>Explore</a:t>
            </a:r>
            <a:endParaRPr b="0" lang="en-US" sz="1600" strike="noStrike" u="none">
              <a:solidFill>
                <a:srgbClr val="000000"/>
              </a:solidFill>
              <a:effectLst/>
              <a:uFillTx/>
              <a:latin typeface="Arial"/>
            </a:endParaRPr>
          </a:p>
        </p:txBody>
      </p:sp>
      <p:sp>
        <p:nvSpPr>
          <p:cNvPr id="77" name="Text 23"/>
          <p:cNvSpPr/>
          <p:nvPr/>
        </p:nvSpPr>
        <p:spPr>
          <a:xfrm>
            <a:off x="1463040" y="4297680"/>
            <a:ext cx="2304000" cy="57564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50" strike="noStrike" u="none">
                <a:solidFill>
                  <a:srgbClr val="26343d"/>
                </a:solidFill>
                <a:effectLst/>
                <a:uFillTx/>
                <a:latin typeface="Aptos"/>
                <a:ea typeface="Aptos"/>
              </a:rPr>
              <a:t>Generate options, examples or alternative perspectives</a:t>
            </a:r>
            <a:endParaRPr b="0" lang="en-US" sz="1150" strike="noStrike" u="none">
              <a:solidFill>
                <a:srgbClr val="000000"/>
              </a:solidFill>
              <a:effectLst/>
              <a:uFillTx/>
              <a:latin typeface="Arial"/>
            </a:endParaRPr>
          </a:p>
        </p:txBody>
      </p:sp>
      <p:sp>
        <p:nvSpPr>
          <p:cNvPr id="78" name="Shape 24"/>
          <p:cNvSpPr/>
          <p:nvPr/>
        </p:nvSpPr>
        <p:spPr>
          <a:xfrm>
            <a:off x="4462200" y="3666600"/>
            <a:ext cx="3364560" cy="1572480"/>
          </a:xfrm>
          <a:prstGeom prst="roundRect">
            <a:avLst>
              <a:gd name="adj" fmla="val 6977"/>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79" name="Shape 25"/>
          <p:cNvSpPr/>
          <p:nvPr/>
        </p:nvSpPr>
        <p:spPr>
          <a:xfrm>
            <a:off x="4681800" y="3922920"/>
            <a:ext cx="383760" cy="383760"/>
          </a:xfrm>
          <a:prstGeom prst="ellipse">
            <a:avLst/>
          </a:prstGeom>
          <a:solidFill>
            <a:srgbClr val="e5f0ee"/>
          </a:solidFill>
          <a:ln w="1524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80" name="Text 26"/>
          <p:cNvSpPr/>
          <p:nvPr/>
        </p:nvSpPr>
        <p:spPr>
          <a:xfrm>
            <a:off x="4681800" y="4005000"/>
            <a:ext cx="383760" cy="136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00" strike="noStrike" u="none">
                <a:solidFill>
                  <a:srgbClr val="2e7d78"/>
                </a:solidFill>
                <a:effectLst/>
                <a:uFillTx/>
                <a:latin typeface="Aptos"/>
                <a:ea typeface="Aptos"/>
              </a:rPr>
              <a:t>5</a:t>
            </a:r>
            <a:endParaRPr b="0" lang="en-US" sz="900" strike="noStrike" u="none">
              <a:solidFill>
                <a:srgbClr val="000000"/>
              </a:solidFill>
              <a:effectLst/>
              <a:uFillTx/>
              <a:latin typeface="Arial"/>
            </a:endParaRPr>
          </a:p>
        </p:txBody>
      </p:sp>
      <p:sp>
        <p:nvSpPr>
          <p:cNvPr id="81" name="Text 27"/>
          <p:cNvSpPr/>
          <p:nvPr/>
        </p:nvSpPr>
        <p:spPr>
          <a:xfrm>
            <a:off x="5212080" y="3895200"/>
            <a:ext cx="2304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00" strike="noStrike" u="none">
                <a:solidFill>
                  <a:srgbClr val="17324d"/>
                </a:solidFill>
                <a:effectLst/>
                <a:uFillTx/>
                <a:latin typeface="Aptos Display"/>
                <a:ea typeface="Aptos Display"/>
              </a:rPr>
              <a:t>Give feedback</a:t>
            </a:r>
            <a:endParaRPr b="0" lang="en-US" sz="1600" strike="noStrike" u="none">
              <a:solidFill>
                <a:srgbClr val="000000"/>
              </a:solidFill>
              <a:effectLst/>
              <a:uFillTx/>
              <a:latin typeface="Arial"/>
            </a:endParaRPr>
          </a:p>
        </p:txBody>
      </p:sp>
      <p:sp>
        <p:nvSpPr>
          <p:cNvPr id="82" name="Text 28"/>
          <p:cNvSpPr/>
          <p:nvPr/>
        </p:nvSpPr>
        <p:spPr>
          <a:xfrm>
            <a:off x="5212080" y="4297680"/>
            <a:ext cx="2304000" cy="57564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50" strike="noStrike" u="none">
                <a:solidFill>
                  <a:srgbClr val="26343d"/>
                </a:solidFill>
                <a:effectLst/>
                <a:uFillTx/>
                <a:latin typeface="Aptos"/>
                <a:ea typeface="Aptos"/>
              </a:rPr>
              <a:t>Comment on structure, clarity or completeness</a:t>
            </a:r>
            <a:endParaRPr b="0" lang="en-US" sz="1150" strike="noStrike" u="none">
              <a:solidFill>
                <a:srgbClr val="000000"/>
              </a:solidFill>
              <a:effectLst/>
              <a:uFillTx/>
              <a:latin typeface="Arial"/>
            </a:endParaRPr>
          </a:p>
        </p:txBody>
      </p:sp>
      <p:sp>
        <p:nvSpPr>
          <p:cNvPr id="83" name="Shape 29"/>
          <p:cNvSpPr/>
          <p:nvPr/>
        </p:nvSpPr>
        <p:spPr>
          <a:xfrm>
            <a:off x="8211240" y="3666600"/>
            <a:ext cx="3364560" cy="1572480"/>
          </a:xfrm>
          <a:prstGeom prst="roundRect">
            <a:avLst>
              <a:gd name="adj" fmla="val 6977"/>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84" name="Shape 30"/>
          <p:cNvSpPr/>
          <p:nvPr/>
        </p:nvSpPr>
        <p:spPr>
          <a:xfrm>
            <a:off x="8430840" y="3922920"/>
            <a:ext cx="383760" cy="383760"/>
          </a:xfrm>
          <a:prstGeom prst="ellipse">
            <a:avLst/>
          </a:prstGeom>
          <a:solidFill>
            <a:srgbClr val="e8eef5"/>
          </a:solidFill>
          <a:ln w="15240">
            <a:solidFill>
              <a:srgbClr val="17324d"/>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85" name="Text 31"/>
          <p:cNvSpPr/>
          <p:nvPr/>
        </p:nvSpPr>
        <p:spPr>
          <a:xfrm>
            <a:off x="8430840" y="4005000"/>
            <a:ext cx="383760" cy="136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00" strike="noStrike" u="none">
                <a:solidFill>
                  <a:srgbClr val="17324d"/>
                </a:solidFill>
                <a:effectLst/>
                <a:uFillTx/>
                <a:latin typeface="Aptos"/>
                <a:ea typeface="Aptos"/>
              </a:rPr>
              <a:t>6</a:t>
            </a:r>
            <a:endParaRPr b="0" lang="en-US" sz="900" strike="noStrike" u="none">
              <a:solidFill>
                <a:srgbClr val="000000"/>
              </a:solidFill>
              <a:effectLst/>
              <a:uFillTx/>
              <a:latin typeface="Arial"/>
            </a:endParaRPr>
          </a:p>
        </p:txBody>
      </p:sp>
      <p:sp>
        <p:nvSpPr>
          <p:cNvPr id="86" name="Text 32"/>
          <p:cNvSpPr/>
          <p:nvPr/>
        </p:nvSpPr>
        <p:spPr>
          <a:xfrm>
            <a:off x="8961120" y="3895200"/>
            <a:ext cx="2304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00" strike="noStrike" u="none">
                <a:solidFill>
                  <a:srgbClr val="17324d"/>
                </a:solidFill>
                <a:effectLst/>
                <a:uFillTx/>
                <a:latin typeface="Aptos Display"/>
                <a:ea typeface="Aptos Display"/>
              </a:rPr>
              <a:t>Organise</a:t>
            </a:r>
            <a:endParaRPr b="0" lang="en-US" sz="1600" strike="noStrike" u="none">
              <a:solidFill>
                <a:srgbClr val="000000"/>
              </a:solidFill>
              <a:effectLst/>
              <a:uFillTx/>
              <a:latin typeface="Arial"/>
            </a:endParaRPr>
          </a:p>
        </p:txBody>
      </p:sp>
      <p:sp>
        <p:nvSpPr>
          <p:cNvPr id="87" name="Text 33"/>
          <p:cNvSpPr/>
          <p:nvPr/>
        </p:nvSpPr>
        <p:spPr>
          <a:xfrm>
            <a:off x="8961120" y="4297680"/>
            <a:ext cx="2304000" cy="57564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50" strike="noStrike" u="none">
                <a:solidFill>
                  <a:srgbClr val="26343d"/>
                </a:solidFill>
                <a:effectLst/>
                <a:uFillTx/>
                <a:latin typeface="Aptos"/>
                <a:ea typeface="Aptos"/>
              </a:rPr>
              <a:t>Turn ideas into a plan, checklist or draft structure</a:t>
            </a:r>
            <a:endParaRPr b="0" lang="en-US" sz="1150" strike="noStrike" u="none">
              <a:solidFill>
                <a:srgbClr val="000000"/>
              </a:solidFill>
              <a:effectLst/>
              <a:uFillTx/>
              <a:latin typeface="Arial"/>
            </a:endParaRPr>
          </a:p>
        </p:txBody>
      </p:sp>
      <p:sp>
        <p:nvSpPr>
          <p:cNvPr id="88" name="Text 34"/>
          <p:cNvSpPr/>
          <p:nvPr/>
        </p:nvSpPr>
        <p:spPr>
          <a:xfrm>
            <a:off x="1143000" y="5788080"/>
            <a:ext cx="9920880" cy="29232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50" strike="noStrike" u="none">
                <a:solidFill>
                  <a:srgbClr val="2e7d78"/>
                </a:solidFill>
                <a:effectLst/>
                <a:uFillTx/>
                <a:latin typeface="Aptos"/>
                <a:ea typeface="Aptos"/>
              </a:rPr>
              <a:t>In guidance, the value usually comes from the conversation around the output — not from the output alone.</a:t>
            </a:r>
            <a:endParaRPr b="0" lang="en-US" sz="1250" strike="noStrike" u="none">
              <a:solidFill>
                <a:srgbClr val="000000"/>
              </a:solidFill>
              <a:effectLst/>
              <a:uFillTx/>
              <a:latin typeface="Arial"/>
            </a:endParaRPr>
          </a:p>
        </p:txBody>
      </p:sp>
      <p:sp>
        <p:nvSpPr>
          <p:cNvPr id="89" name="PlaceHolder 1"/>
          <p:cNvSpPr>
            <a:spLocks noGrp="1"/>
          </p:cNvSpPr>
          <p:nvPr>
            <p:ph type="sldNum" idx="7"/>
          </p:nvPr>
        </p:nvSpPr>
        <p:spPr>
          <a:xfrm>
            <a:off x="11100960" y="6483240"/>
            <a:ext cx="411120" cy="182520"/>
          </a:xfrm>
          <a:prstGeom prst="rect">
            <a:avLst/>
          </a:prstGeom>
          <a:noFill/>
          <a:ln w="0">
            <a:noFill/>
          </a:ln>
        </p:spPr>
        <p:txBody>
          <a:bodyPr lIns="0" rIns="0" tIns="0" bIns="0" anchor="t">
            <a:noAutofit/>
          </a:bodyPr>
          <a:lstStyle>
            <a:lvl1pPr indent="0" algn="r" defTabSz="914400">
              <a:lnSpc>
                <a:spcPct val="100000"/>
              </a:lnSpc>
              <a:buNone/>
              <a:defRPr b="0" lang="en-US" sz="850" strike="noStrike" u="none">
                <a:solidFill>
                  <a:srgbClr val="66706b"/>
                </a:solidFill>
                <a:effectLst/>
                <a:uFillTx/>
                <a:latin typeface="Aptos"/>
                <a:ea typeface="Aptos"/>
              </a:defRPr>
            </a:lvl1pPr>
          </a:lstStyle>
          <a:p>
            <a:pPr indent="0" algn="r" defTabSz="914400">
              <a:lnSpc>
                <a:spcPct val="100000"/>
              </a:lnSpc>
              <a:buNone/>
            </a:pPr>
            <a:fld id="{AACF3E2B-2BF0-40D8-86E5-AF1312F57AC1}" type="slidenum">
              <a:rPr b="0" lang="en-US" sz="850" strike="noStrike" u="none">
                <a:solidFill>
                  <a:srgbClr val="66706b"/>
                </a:solidFill>
                <a:effectLst/>
                <a:uFillTx/>
                <a:latin typeface="Aptos"/>
                <a:ea typeface="Aptos"/>
              </a:rPr>
              <a:t>&lt;number&gt;</a:t>
            </a:fld>
            <a:endParaRPr b="0" lang="en-US" sz="85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Text 0"/>
          <p:cNvSpPr/>
          <p:nvPr/>
        </p:nvSpPr>
        <p:spPr>
          <a:xfrm>
            <a:off x="640080" y="228600"/>
            <a:ext cx="36572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850" spc="130" strike="noStrike" u="none">
                <a:solidFill>
                  <a:srgbClr val="2e7d78"/>
                </a:solidFill>
                <a:effectLst/>
                <a:uFillTx/>
                <a:latin typeface="Aptos"/>
                <a:ea typeface="Aptos"/>
              </a:rPr>
              <a:t>1 · THE BASICS</a:t>
            </a:r>
            <a:endParaRPr b="0" lang="en-US" sz="850" strike="noStrike" u="none">
              <a:solidFill>
                <a:srgbClr val="000000"/>
              </a:solidFill>
              <a:effectLst/>
              <a:uFillTx/>
              <a:latin typeface="Arial"/>
            </a:endParaRPr>
          </a:p>
        </p:txBody>
      </p:sp>
      <p:sp>
        <p:nvSpPr>
          <p:cNvPr id="91" name="Text 1"/>
          <p:cNvSpPr/>
          <p:nvPr/>
        </p:nvSpPr>
        <p:spPr>
          <a:xfrm>
            <a:off x="640080" y="438840"/>
            <a:ext cx="10881000" cy="5025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600" strike="noStrike" u="none">
                <a:solidFill>
                  <a:srgbClr val="17324d"/>
                </a:solidFill>
                <a:effectLst/>
                <a:uFillTx/>
                <a:latin typeface="Aptos Display"/>
                <a:ea typeface="Aptos Display"/>
              </a:rPr>
              <a:t>AI can work with more than text</a:t>
            </a:r>
            <a:endParaRPr b="0" lang="en-US" sz="2600" strike="noStrike" u="none">
              <a:solidFill>
                <a:srgbClr val="000000"/>
              </a:solidFill>
              <a:effectLst/>
              <a:uFillTx/>
              <a:latin typeface="Arial"/>
            </a:endParaRPr>
          </a:p>
        </p:txBody>
      </p:sp>
      <p:sp>
        <p:nvSpPr>
          <p:cNvPr id="92" name="Text 2"/>
          <p:cNvSpPr/>
          <p:nvPr/>
        </p:nvSpPr>
        <p:spPr>
          <a:xfrm>
            <a:off x="640080" y="978480"/>
            <a:ext cx="10743840" cy="328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66706b"/>
                </a:solidFill>
                <a:effectLst/>
                <a:uFillTx/>
                <a:latin typeface="Aptos"/>
                <a:ea typeface="Aptos"/>
              </a:rPr>
              <a:t>Depending on the tool, one conversation can include several types of input.</a:t>
            </a:r>
            <a:endParaRPr b="0" lang="en-US" sz="1250" strike="noStrike" u="none">
              <a:solidFill>
                <a:srgbClr val="000000"/>
              </a:solidFill>
              <a:effectLst/>
              <a:uFillTx/>
              <a:latin typeface="Arial"/>
            </a:endParaRPr>
          </a:p>
        </p:txBody>
      </p:sp>
      <p:sp>
        <p:nvSpPr>
          <p:cNvPr id="93" name="Shape 3"/>
          <p:cNvSpPr/>
          <p:nvPr/>
        </p:nvSpPr>
        <p:spPr>
          <a:xfrm>
            <a:off x="640080" y="1343880"/>
            <a:ext cx="960120" cy="360"/>
          </a:xfrm>
          <a:prstGeom prst="line">
            <a:avLst/>
          </a:prstGeom>
          <a:ln w="3810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94" name="Shape 4"/>
          <p:cNvSpPr/>
          <p:nvPr/>
        </p:nvSpPr>
        <p:spPr>
          <a:xfrm>
            <a:off x="822960" y="1965960"/>
            <a:ext cx="2057040" cy="2194200"/>
          </a:xfrm>
          <a:prstGeom prst="roundRect">
            <a:avLst>
              <a:gd name="adj" fmla="val 5333"/>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95" name="Shape 5"/>
          <p:cNvSpPr/>
          <p:nvPr/>
        </p:nvSpPr>
        <p:spPr>
          <a:xfrm>
            <a:off x="1645920" y="2322720"/>
            <a:ext cx="411120" cy="328680"/>
          </a:xfrm>
          <a:prstGeom prst="roundRect">
            <a:avLst>
              <a:gd name="adj" fmla="val 16667"/>
            </a:avLst>
          </a:prstGeom>
          <a:noFill/>
          <a:ln w="21590">
            <a:solidFill>
              <a:srgbClr val="17324d"/>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96" name="Shape 6"/>
          <p:cNvSpPr/>
          <p:nvPr/>
        </p:nvSpPr>
        <p:spPr>
          <a:xfrm>
            <a:off x="1719000" y="2423160"/>
            <a:ext cx="264960" cy="360"/>
          </a:xfrm>
          <a:prstGeom prst="line">
            <a:avLst/>
          </a:prstGeom>
          <a:ln w="19050">
            <a:solidFill>
              <a:srgbClr val="17324d"/>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97" name="Shape 7"/>
          <p:cNvSpPr/>
          <p:nvPr/>
        </p:nvSpPr>
        <p:spPr>
          <a:xfrm>
            <a:off x="1719000" y="2514600"/>
            <a:ext cx="201240" cy="360"/>
          </a:xfrm>
          <a:prstGeom prst="line">
            <a:avLst/>
          </a:prstGeom>
          <a:ln w="19050">
            <a:solidFill>
              <a:srgbClr val="17324d"/>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98" name="Text 8"/>
          <p:cNvSpPr/>
          <p:nvPr/>
        </p:nvSpPr>
        <p:spPr>
          <a:xfrm>
            <a:off x="1042560" y="2971800"/>
            <a:ext cx="1618200" cy="2739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600" strike="noStrike" u="none">
                <a:solidFill>
                  <a:srgbClr val="17324d"/>
                </a:solidFill>
                <a:effectLst/>
                <a:uFillTx/>
                <a:latin typeface="Aptos Display"/>
                <a:ea typeface="Aptos Display"/>
              </a:rPr>
              <a:t>Text</a:t>
            </a:r>
            <a:endParaRPr b="0" lang="en-US" sz="1600" strike="noStrike" u="none">
              <a:solidFill>
                <a:srgbClr val="000000"/>
              </a:solidFill>
              <a:effectLst/>
              <a:uFillTx/>
              <a:latin typeface="Arial"/>
            </a:endParaRPr>
          </a:p>
        </p:txBody>
      </p:sp>
      <p:sp>
        <p:nvSpPr>
          <p:cNvPr id="99" name="Text 9"/>
          <p:cNvSpPr/>
          <p:nvPr/>
        </p:nvSpPr>
        <p:spPr>
          <a:xfrm>
            <a:off x="1033200" y="3355920"/>
            <a:ext cx="1645560" cy="47520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0" lang="en-US" sz="1070" strike="noStrike" u="none">
                <a:solidFill>
                  <a:srgbClr val="26343d"/>
                </a:solidFill>
                <a:effectLst/>
                <a:uFillTx/>
                <a:latin typeface="Aptos"/>
                <a:ea typeface="Aptos"/>
              </a:rPr>
              <a:t>Questions, notes, prompts, drafts</a:t>
            </a:r>
            <a:endParaRPr b="0" lang="en-US" sz="1070" strike="noStrike" u="none">
              <a:solidFill>
                <a:srgbClr val="000000"/>
              </a:solidFill>
              <a:effectLst/>
              <a:uFillTx/>
              <a:latin typeface="Arial"/>
            </a:endParaRPr>
          </a:p>
        </p:txBody>
      </p:sp>
      <p:sp>
        <p:nvSpPr>
          <p:cNvPr id="100" name="Shape 10"/>
          <p:cNvSpPr/>
          <p:nvPr/>
        </p:nvSpPr>
        <p:spPr>
          <a:xfrm>
            <a:off x="3657600" y="1965960"/>
            <a:ext cx="2057040" cy="2194200"/>
          </a:xfrm>
          <a:prstGeom prst="roundRect">
            <a:avLst>
              <a:gd name="adj" fmla="val 5333"/>
            </a:avLst>
          </a:prstGeom>
          <a:solidFill>
            <a:srgbClr val="e5f0ee"/>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01" name="Shape 11"/>
          <p:cNvSpPr/>
          <p:nvPr/>
        </p:nvSpPr>
        <p:spPr>
          <a:xfrm>
            <a:off x="4535280" y="2322720"/>
            <a:ext cx="273960" cy="365400"/>
          </a:xfrm>
          <a:prstGeom prst="rect">
            <a:avLst/>
          </a:prstGeom>
          <a:noFill/>
          <a:ln w="2159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02" name="Shape 12"/>
          <p:cNvSpPr/>
          <p:nvPr/>
        </p:nvSpPr>
        <p:spPr>
          <a:xfrm>
            <a:off x="4581000" y="2450520"/>
            <a:ext cx="182880" cy="360"/>
          </a:xfrm>
          <a:prstGeom prst="line">
            <a:avLst/>
          </a:prstGeom>
          <a:ln w="1651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03" name="Shape 13"/>
          <p:cNvSpPr/>
          <p:nvPr/>
        </p:nvSpPr>
        <p:spPr>
          <a:xfrm>
            <a:off x="4581000" y="2523600"/>
            <a:ext cx="182880" cy="360"/>
          </a:xfrm>
          <a:prstGeom prst="line">
            <a:avLst/>
          </a:prstGeom>
          <a:ln w="1651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04" name="Shape 14"/>
          <p:cNvSpPr/>
          <p:nvPr/>
        </p:nvSpPr>
        <p:spPr>
          <a:xfrm>
            <a:off x="4581000" y="2596680"/>
            <a:ext cx="137160" cy="360"/>
          </a:xfrm>
          <a:prstGeom prst="line">
            <a:avLst/>
          </a:prstGeom>
          <a:ln w="1651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05" name="Text 15"/>
          <p:cNvSpPr/>
          <p:nvPr/>
        </p:nvSpPr>
        <p:spPr>
          <a:xfrm>
            <a:off x="3877200" y="2971800"/>
            <a:ext cx="1618200" cy="2739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600" strike="noStrike" u="none">
                <a:solidFill>
                  <a:srgbClr val="17324d"/>
                </a:solidFill>
                <a:effectLst/>
                <a:uFillTx/>
                <a:latin typeface="Aptos Display"/>
                <a:ea typeface="Aptos Display"/>
              </a:rPr>
              <a:t>Documents</a:t>
            </a:r>
            <a:endParaRPr b="0" lang="en-US" sz="1600" strike="noStrike" u="none">
              <a:solidFill>
                <a:srgbClr val="000000"/>
              </a:solidFill>
              <a:effectLst/>
              <a:uFillTx/>
              <a:latin typeface="Arial"/>
            </a:endParaRPr>
          </a:p>
        </p:txBody>
      </p:sp>
      <p:sp>
        <p:nvSpPr>
          <p:cNvPr id="106" name="Text 16"/>
          <p:cNvSpPr/>
          <p:nvPr/>
        </p:nvSpPr>
        <p:spPr>
          <a:xfrm>
            <a:off x="3867840" y="3355920"/>
            <a:ext cx="1645560" cy="47520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0" lang="en-US" sz="1070" strike="noStrike" u="none">
                <a:solidFill>
                  <a:srgbClr val="26343d"/>
                </a:solidFill>
                <a:effectLst/>
                <a:uFillTx/>
                <a:latin typeface="Aptos"/>
                <a:ea typeface="Aptos"/>
              </a:rPr>
              <a:t>Policies, worksheets, articles, PDFs</a:t>
            </a:r>
            <a:endParaRPr b="0" lang="en-US" sz="1070" strike="noStrike" u="none">
              <a:solidFill>
                <a:srgbClr val="000000"/>
              </a:solidFill>
              <a:effectLst/>
              <a:uFillTx/>
              <a:latin typeface="Arial"/>
            </a:endParaRPr>
          </a:p>
        </p:txBody>
      </p:sp>
      <p:sp>
        <p:nvSpPr>
          <p:cNvPr id="107" name="Shape 17"/>
          <p:cNvSpPr/>
          <p:nvPr/>
        </p:nvSpPr>
        <p:spPr>
          <a:xfrm>
            <a:off x="6492240" y="1965960"/>
            <a:ext cx="2057040" cy="2194200"/>
          </a:xfrm>
          <a:prstGeom prst="roundRect">
            <a:avLst>
              <a:gd name="adj" fmla="val 5333"/>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08" name="Shape 18"/>
          <p:cNvSpPr/>
          <p:nvPr/>
        </p:nvSpPr>
        <p:spPr>
          <a:xfrm>
            <a:off x="7315200" y="2322720"/>
            <a:ext cx="411120" cy="310680"/>
          </a:xfrm>
          <a:prstGeom prst="rect">
            <a:avLst/>
          </a:prstGeom>
          <a:noFill/>
          <a:ln w="21590">
            <a:solidFill>
              <a:srgbClr val="17324d"/>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09" name="Shape 19"/>
          <p:cNvSpPr/>
          <p:nvPr/>
        </p:nvSpPr>
        <p:spPr>
          <a:xfrm>
            <a:off x="7589520" y="2377440"/>
            <a:ext cx="63720" cy="63720"/>
          </a:xfrm>
          <a:prstGeom prst="ellipse">
            <a:avLst/>
          </a:prstGeom>
          <a:solidFill>
            <a:srgbClr val="17324d"/>
          </a:solidFill>
          <a:ln w="12700">
            <a:solidFill>
              <a:srgbClr val="17324d"/>
            </a:solidFill>
            <a:round/>
          </a:ln>
        </p:spPr>
        <p:style>
          <a:lnRef idx="0"/>
          <a:fillRef idx="0"/>
          <a:effectRef idx="0"/>
          <a:fontRef idx="minor"/>
        </p:style>
        <p:txBody>
          <a:bodyPr lIns="90000" rIns="90000" tIns="0" bIns="0" anchor="t">
            <a:noAutofit/>
          </a:bodyPr>
          <a:p>
            <a:endParaRPr b="0" lang="en-US" sz="1800" strike="noStrike" u="none">
              <a:solidFill>
                <a:srgbClr val="ffffff"/>
              </a:solidFill>
              <a:effectLst/>
              <a:uFillTx/>
              <a:latin typeface="Arial"/>
            </a:endParaRPr>
          </a:p>
        </p:txBody>
      </p:sp>
      <p:sp>
        <p:nvSpPr>
          <p:cNvPr id="110" name="Shape 20"/>
          <p:cNvSpPr/>
          <p:nvPr/>
        </p:nvSpPr>
        <p:spPr>
          <a:xfrm>
            <a:off x="7360920" y="2477880"/>
            <a:ext cx="282960" cy="91080"/>
          </a:xfrm>
          <a:prstGeom prst="chevron">
            <a:avLst>
              <a:gd name="adj" fmla="val 50000"/>
            </a:avLst>
          </a:prstGeom>
          <a:solidFill>
            <a:srgbClr val="17324d"/>
          </a:solidFill>
          <a:ln w="12700">
            <a:solidFill>
              <a:srgbClr val="17324d"/>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11" name="Text 21"/>
          <p:cNvSpPr/>
          <p:nvPr/>
        </p:nvSpPr>
        <p:spPr>
          <a:xfrm>
            <a:off x="6711840" y="2971800"/>
            <a:ext cx="1618200" cy="2739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600" strike="noStrike" u="none">
                <a:solidFill>
                  <a:srgbClr val="17324d"/>
                </a:solidFill>
                <a:effectLst/>
                <a:uFillTx/>
                <a:latin typeface="Aptos Display"/>
                <a:ea typeface="Aptos Display"/>
              </a:rPr>
              <a:t>Images</a:t>
            </a:r>
            <a:endParaRPr b="0" lang="en-US" sz="1600" strike="noStrike" u="none">
              <a:solidFill>
                <a:srgbClr val="000000"/>
              </a:solidFill>
              <a:effectLst/>
              <a:uFillTx/>
              <a:latin typeface="Arial"/>
            </a:endParaRPr>
          </a:p>
        </p:txBody>
      </p:sp>
      <p:sp>
        <p:nvSpPr>
          <p:cNvPr id="112" name="Text 22"/>
          <p:cNvSpPr/>
          <p:nvPr/>
        </p:nvSpPr>
        <p:spPr>
          <a:xfrm>
            <a:off x="6702480" y="3355920"/>
            <a:ext cx="1645560" cy="47520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0" lang="en-US" sz="1070" strike="noStrike" u="none">
                <a:solidFill>
                  <a:srgbClr val="26343d"/>
                </a:solidFill>
                <a:effectLst/>
                <a:uFillTx/>
                <a:latin typeface="Aptos"/>
                <a:ea typeface="Aptos"/>
              </a:rPr>
              <a:t>Photos, diagrams, screenshots</a:t>
            </a:r>
            <a:endParaRPr b="0" lang="en-US" sz="1070" strike="noStrike" u="none">
              <a:solidFill>
                <a:srgbClr val="000000"/>
              </a:solidFill>
              <a:effectLst/>
              <a:uFillTx/>
              <a:latin typeface="Arial"/>
            </a:endParaRPr>
          </a:p>
        </p:txBody>
      </p:sp>
      <p:sp>
        <p:nvSpPr>
          <p:cNvPr id="113" name="Shape 23"/>
          <p:cNvSpPr/>
          <p:nvPr/>
        </p:nvSpPr>
        <p:spPr>
          <a:xfrm>
            <a:off x="9326880" y="1965960"/>
            <a:ext cx="2057040" cy="2194200"/>
          </a:xfrm>
          <a:prstGeom prst="roundRect">
            <a:avLst>
              <a:gd name="adj" fmla="val 5333"/>
            </a:avLst>
          </a:prstGeom>
          <a:solidFill>
            <a:srgbClr val="e5f0ee"/>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14" name="Shape 24"/>
          <p:cNvSpPr/>
          <p:nvPr/>
        </p:nvSpPr>
        <p:spPr>
          <a:xfrm>
            <a:off x="10222920" y="2322720"/>
            <a:ext cx="255600" cy="273960"/>
          </a:xfrm>
          <a:prstGeom prst="arc">
            <a:avLst>
              <a:gd name="adj1" fmla="val 16200000"/>
              <a:gd name="adj2" fmla="val 0"/>
            </a:avLst>
          </a:prstGeom>
          <a:noFill/>
          <a:ln w="2159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15" name="Shape 25"/>
          <p:cNvSpPr/>
          <p:nvPr/>
        </p:nvSpPr>
        <p:spPr>
          <a:xfrm>
            <a:off x="10350720" y="2523600"/>
            <a:ext cx="360" cy="137160"/>
          </a:xfrm>
          <a:prstGeom prst="line">
            <a:avLst/>
          </a:prstGeom>
          <a:ln w="21590">
            <a:solidFill>
              <a:srgbClr val="2e7d78"/>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116" name="Shape 26"/>
          <p:cNvSpPr/>
          <p:nvPr/>
        </p:nvSpPr>
        <p:spPr>
          <a:xfrm>
            <a:off x="10259280" y="2669760"/>
            <a:ext cx="182880" cy="360"/>
          </a:xfrm>
          <a:prstGeom prst="line">
            <a:avLst/>
          </a:prstGeom>
          <a:ln w="2159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17" name="Text 27"/>
          <p:cNvSpPr/>
          <p:nvPr/>
        </p:nvSpPr>
        <p:spPr>
          <a:xfrm>
            <a:off x="9546480" y="2971800"/>
            <a:ext cx="1618200" cy="2739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600" strike="noStrike" u="none">
                <a:solidFill>
                  <a:srgbClr val="17324d"/>
                </a:solidFill>
                <a:effectLst/>
                <a:uFillTx/>
                <a:latin typeface="Aptos Display"/>
                <a:ea typeface="Aptos Display"/>
              </a:rPr>
              <a:t>Voice</a:t>
            </a:r>
            <a:endParaRPr b="0" lang="en-US" sz="1600" strike="noStrike" u="none">
              <a:solidFill>
                <a:srgbClr val="000000"/>
              </a:solidFill>
              <a:effectLst/>
              <a:uFillTx/>
              <a:latin typeface="Arial"/>
            </a:endParaRPr>
          </a:p>
        </p:txBody>
      </p:sp>
      <p:sp>
        <p:nvSpPr>
          <p:cNvPr id="118" name="Text 28"/>
          <p:cNvSpPr/>
          <p:nvPr/>
        </p:nvSpPr>
        <p:spPr>
          <a:xfrm>
            <a:off x="9537120" y="3355920"/>
            <a:ext cx="1645560" cy="47520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0" lang="en-US" sz="1070" strike="noStrike" u="none">
                <a:solidFill>
                  <a:srgbClr val="26343d"/>
                </a:solidFill>
                <a:effectLst/>
                <a:uFillTx/>
                <a:latin typeface="Aptos"/>
                <a:ea typeface="Aptos"/>
              </a:rPr>
              <a:t>Spoken questions and conversation</a:t>
            </a:r>
            <a:endParaRPr b="0" lang="en-US" sz="1070" strike="noStrike" u="none">
              <a:solidFill>
                <a:srgbClr val="000000"/>
              </a:solidFill>
              <a:effectLst/>
              <a:uFillTx/>
              <a:latin typeface="Arial"/>
            </a:endParaRPr>
          </a:p>
        </p:txBody>
      </p:sp>
      <p:sp>
        <p:nvSpPr>
          <p:cNvPr id="119" name="Shape 29"/>
          <p:cNvSpPr/>
          <p:nvPr/>
        </p:nvSpPr>
        <p:spPr>
          <a:xfrm>
            <a:off x="2724840" y="4901040"/>
            <a:ext cx="6729840" cy="360"/>
          </a:xfrm>
          <a:prstGeom prst="line">
            <a:avLst/>
          </a:prstGeom>
          <a:ln w="17780">
            <a:solidFill>
              <a:srgbClr val="d9ddd9"/>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20" name="Shape 30"/>
          <p:cNvSpPr/>
          <p:nvPr/>
        </p:nvSpPr>
        <p:spPr>
          <a:xfrm>
            <a:off x="3337560" y="4700160"/>
            <a:ext cx="5504400" cy="456840"/>
          </a:xfrm>
          <a:prstGeom prst="roundRect">
            <a:avLst>
              <a:gd name="adj" fmla="val 24000"/>
            </a:avLst>
          </a:prstGeom>
          <a:solidFill>
            <a:srgbClr val="eee8dd"/>
          </a:solidFill>
          <a:ln w="12700">
            <a:solidFill>
              <a:srgbClr val="eee8dd">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21" name="Text 31"/>
          <p:cNvSpPr/>
          <p:nvPr/>
        </p:nvSpPr>
        <p:spPr>
          <a:xfrm>
            <a:off x="3566160" y="4846320"/>
            <a:ext cx="5047200" cy="1641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050" strike="noStrike" u="none">
                <a:solidFill>
                  <a:srgbClr val="26343d"/>
                </a:solidFill>
                <a:effectLst/>
                <a:uFillTx/>
                <a:latin typeface="Aptos"/>
                <a:ea typeface="Aptos"/>
              </a:rPr>
              <a:t>Use public, fictional or properly anonymised material when demonstrating AI.</a:t>
            </a:r>
            <a:endParaRPr b="0" lang="en-US" sz="1050" strike="noStrike" u="none">
              <a:solidFill>
                <a:srgbClr val="000000"/>
              </a:solidFill>
              <a:effectLst/>
              <a:uFillTx/>
              <a:latin typeface="Arial"/>
            </a:endParaRPr>
          </a:p>
        </p:txBody>
      </p:sp>
      <p:sp>
        <p:nvSpPr>
          <p:cNvPr id="122" name="Text 32"/>
          <p:cNvSpPr/>
          <p:nvPr/>
        </p:nvSpPr>
        <p:spPr>
          <a:xfrm>
            <a:off x="2103120" y="5541120"/>
            <a:ext cx="8000640" cy="2556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1080" strike="noStrike" u="none">
                <a:solidFill>
                  <a:srgbClr val="66706b"/>
                </a:solidFill>
                <a:effectLst/>
                <a:uFillTx/>
                <a:latin typeface="Aptos"/>
                <a:ea typeface="Aptos"/>
              </a:rPr>
              <a:t>Feature availability differs between tools and accounts. The principle is more important than the interface.</a:t>
            </a:r>
            <a:endParaRPr b="0" lang="en-US" sz="1080" strike="noStrike" u="none">
              <a:solidFill>
                <a:srgbClr val="000000"/>
              </a:solidFill>
              <a:effectLst/>
              <a:uFillTx/>
              <a:latin typeface="Arial"/>
            </a:endParaRPr>
          </a:p>
        </p:txBody>
      </p:sp>
      <p:sp>
        <p:nvSpPr>
          <p:cNvPr id="123" name="PlaceHolder 1"/>
          <p:cNvSpPr>
            <a:spLocks noGrp="1"/>
          </p:cNvSpPr>
          <p:nvPr>
            <p:ph type="sldNum" idx="8"/>
          </p:nvPr>
        </p:nvSpPr>
        <p:spPr>
          <a:xfrm>
            <a:off x="11100960" y="6483240"/>
            <a:ext cx="411120" cy="182520"/>
          </a:xfrm>
          <a:prstGeom prst="rect">
            <a:avLst/>
          </a:prstGeom>
          <a:noFill/>
          <a:ln w="0">
            <a:noFill/>
          </a:ln>
        </p:spPr>
        <p:txBody>
          <a:bodyPr lIns="0" rIns="0" tIns="0" bIns="0" anchor="t">
            <a:noAutofit/>
          </a:bodyPr>
          <a:lstStyle>
            <a:lvl1pPr indent="0" algn="r" defTabSz="914400">
              <a:lnSpc>
                <a:spcPct val="100000"/>
              </a:lnSpc>
              <a:buNone/>
              <a:defRPr b="0" lang="en-US" sz="850" strike="noStrike" u="none">
                <a:solidFill>
                  <a:srgbClr val="66706b"/>
                </a:solidFill>
                <a:effectLst/>
                <a:uFillTx/>
                <a:latin typeface="Aptos"/>
                <a:ea typeface="Aptos"/>
              </a:defRPr>
            </a:lvl1pPr>
          </a:lstStyle>
          <a:p>
            <a:pPr indent="0" algn="r" defTabSz="914400">
              <a:lnSpc>
                <a:spcPct val="100000"/>
              </a:lnSpc>
              <a:buNone/>
            </a:pPr>
            <a:fld id="{EC9350BD-3E97-4976-B046-B4A0BA9C53A6}" type="slidenum">
              <a:rPr b="0" lang="en-US" sz="850" strike="noStrike" u="none">
                <a:solidFill>
                  <a:srgbClr val="66706b"/>
                </a:solidFill>
                <a:effectLst/>
                <a:uFillTx/>
                <a:latin typeface="Aptos"/>
                <a:ea typeface="Aptos"/>
              </a:rPr>
              <a:t>&lt;number&gt;</a:t>
            </a:fld>
            <a:endParaRPr b="0" lang="en-US" sz="85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Text 0"/>
          <p:cNvSpPr/>
          <p:nvPr/>
        </p:nvSpPr>
        <p:spPr>
          <a:xfrm>
            <a:off x="640080" y="228600"/>
            <a:ext cx="36572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850" spc="130" strike="noStrike" u="none">
                <a:solidFill>
                  <a:srgbClr val="2e7d78"/>
                </a:solidFill>
                <a:effectLst/>
                <a:uFillTx/>
                <a:latin typeface="Aptos"/>
                <a:ea typeface="Aptos"/>
              </a:rPr>
              <a:t>2 · LIMITS</a:t>
            </a:r>
            <a:endParaRPr b="0" lang="en-US" sz="850" strike="noStrike" u="none">
              <a:solidFill>
                <a:srgbClr val="000000"/>
              </a:solidFill>
              <a:effectLst/>
              <a:uFillTx/>
              <a:latin typeface="Arial"/>
            </a:endParaRPr>
          </a:p>
        </p:txBody>
      </p:sp>
      <p:sp>
        <p:nvSpPr>
          <p:cNvPr id="125" name="Text 1"/>
          <p:cNvSpPr/>
          <p:nvPr/>
        </p:nvSpPr>
        <p:spPr>
          <a:xfrm>
            <a:off x="640080" y="438840"/>
            <a:ext cx="10881000" cy="5025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600" strike="noStrike" u="none">
                <a:solidFill>
                  <a:srgbClr val="17324d"/>
                </a:solidFill>
                <a:effectLst/>
                <a:uFillTx/>
                <a:latin typeface="Aptos Display"/>
                <a:ea typeface="Aptos Display"/>
              </a:rPr>
              <a:t>A useful answer is not always a correct answer</a:t>
            </a:r>
            <a:endParaRPr b="0" lang="en-US" sz="2600" strike="noStrike" u="none">
              <a:solidFill>
                <a:srgbClr val="000000"/>
              </a:solidFill>
              <a:effectLst/>
              <a:uFillTx/>
              <a:latin typeface="Arial"/>
            </a:endParaRPr>
          </a:p>
        </p:txBody>
      </p:sp>
      <p:sp>
        <p:nvSpPr>
          <p:cNvPr id="126" name="Text 2"/>
          <p:cNvSpPr/>
          <p:nvPr/>
        </p:nvSpPr>
        <p:spPr>
          <a:xfrm>
            <a:off x="640080" y="978480"/>
            <a:ext cx="10743840" cy="328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66706b"/>
                </a:solidFill>
                <a:effectLst/>
                <a:uFillTx/>
                <a:latin typeface="Aptos"/>
                <a:ea typeface="Aptos"/>
              </a:rPr>
              <a:t>Generative AI can sound confident even when information is missing or wrong.</a:t>
            </a:r>
            <a:endParaRPr b="0" lang="en-US" sz="1250" strike="noStrike" u="none">
              <a:solidFill>
                <a:srgbClr val="000000"/>
              </a:solidFill>
              <a:effectLst/>
              <a:uFillTx/>
              <a:latin typeface="Arial"/>
            </a:endParaRPr>
          </a:p>
        </p:txBody>
      </p:sp>
      <p:sp>
        <p:nvSpPr>
          <p:cNvPr id="127" name="Shape 3"/>
          <p:cNvSpPr/>
          <p:nvPr/>
        </p:nvSpPr>
        <p:spPr>
          <a:xfrm>
            <a:off x="640080" y="1343880"/>
            <a:ext cx="960120" cy="360"/>
          </a:xfrm>
          <a:prstGeom prst="line">
            <a:avLst/>
          </a:prstGeom>
          <a:ln w="3810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28" name="Shape 4"/>
          <p:cNvSpPr/>
          <p:nvPr/>
        </p:nvSpPr>
        <p:spPr>
          <a:xfrm>
            <a:off x="804600" y="1774080"/>
            <a:ext cx="4754520" cy="3529080"/>
          </a:xfrm>
          <a:prstGeom prst="roundRect">
            <a:avLst>
              <a:gd name="adj" fmla="val 3109"/>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29" name="Text 5"/>
          <p:cNvSpPr/>
          <p:nvPr/>
        </p:nvSpPr>
        <p:spPr>
          <a:xfrm>
            <a:off x="1060560" y="2011680"/>
            <a:ext cx="9140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850" spc="130" strike="noStrike" u="none">
                <a:solidFill>
                  <a:srgbClr val="b8653c"/>
                </a:solidFill>
                <a:effectLst/>
                <a:uFillTx/>
                <a:latin typeface="Aptos"/>
                <a:ea typeface="Aptos"/>
              </a:rPr>
              <a:t>EXAMPLE</a:t>
            </a:r>
            <a:endParaRPr b="0" lang="en-US" sz="850" strike="noStrike" u="none">
              <a:solidFill>
                <a:srgbClr val="000000"/>
              </a:solidFill>
              <a:effectLst/>
              <a:uFillTx/>
              <a:latin typeface="Arial"/>
            </a:endParaRPr>
          </a:p>
        </p:txBody>
      </p:sp>
      <p:sp>
        <p:nvSpPr>
          <p:cNvPr id="130" name="Text 6"/>
          <p:cNvSpPr/>
          <p:nvPr/>
        </p:nvSpPr>
        <p:spPr>
          <a:xfrm>
            <a:off x="1060560" y="2441520"/>
            <a:ext cx="3931560" cy="785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900" strike="noStrike" u="none">
                <a:solidFill>
                  <a:srgbClr val="17324d"/>
                </a:solidFill>
                <a:effectLst/>
                <a:uFillTx/>
                <a:latin typeface="Aptos Display"/>
                <a:ea typeface="Aptos Display"/>
              </a:rPr>
              <a:t>“What is the maximum amount of</a:t>
            </a:r>
            <a:endParaRPr b="0" lang="en-US" sz="1900" strike="noStrike" u="none">
              <a:solidFill>
                <a:srgbClr val="000000"/>
              </a:solidFill>
              <a:effectLst/>
              <a:uFillTx/>
              <a:latin typeface="Arial"/>
            </a:endParaRPr>
          </a:p>
          <a:p>
            <a:pPr defTabSz="914400">
              <a:lnSpc>
                <a:spcPct val="100000"/>
              </a:lnSpc>
              <a:tabLst>
                <a:tab algn="l" pos="0"/>
              </a:tabLst>
            </a:pPr>
            <a:r>
              <a:rPr b="1" lang="en-US" sz="1900" strike="noStrike" u="none">
                <a:solidFill>
                  <a:srgbClr val="17324d"/>
                </a:solidFill>
                <a:effectLst/>
                <a:uFillTx/>
                <a:latin typeface="Aptos Display"/>
                <a:ea typeface="Aptos Display"/>
              </a:rPr>
              <a:t>absence allowed at our school?”</a:t>
            </a:r>
            <a:endParaRPr b="0" lang="en-US" sz="1900" strike="noStrike" u="none">
              <a:solidFill>
                <a:srgbClr val="000000"/>
              </a:solidFill>
              <a:effectLst/>
              <a:uFillTx/>
              <a:latin typeface="Arial"/>
            </a:endParaRPr>
          </a:p>
        </p:txBody>
      </p:sp>
      <p:sp>
        <p:nvSpPr>
          <p:cNvPr id="131" name="Shape 7"/>
          <p:cNvSpPr/>
          <p:nvPr/>
        </p:nvSpPr>
        <p:spPr>
          <a:xfrm>
            <a:off x="1060560" y="3547800"/>
            <a:ext cx="4141800" cy="1188360"/>
          </a:xfrm>
          <a:prstGeom prst="roundRect">
            <a:avLst>
              <a:gd name="adj" fmla="val 9231"/>
            </a:avLst>
          </a:prstGeom>
          <a:solidFill>
            <a:srgbClr val="f5e8e0"/>
          </a:solidFill>
          <a:ln w="12700">
            <a:solidFill>
              <a:srgbClr val="f5e8e0">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32" name="Text 8"/>
          <p:cNvSpPr/>
          <p:nvPr/>
        </p:nvSpPr>
        <p:spPr>
          <a:xfrm>
            <a:off x="1298520" y="3831480"/>
            <a:ext cx="3675600" cy="58500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200" strike="noStrike" u="none">
                <a:solidFill>
                  <a:srgbClr val="26343d"/>
                </a:solidFill>
                <a:effectLst/>
                <a:uFillTx/>
                <a:latin typeface="Aptos"/>
                <a:ea typeface="Aptos"/>
              </a:rPr>
              <a:t>AI may produce a plausible percentage or policy — even if it has never seen your school rules.</a:t>
            </a:r>
            <a:endParaRPr b="0" lang="en-US" sz="1200" strike="noStrike" u="none">
              <a:solidFill>
                <a:srgbClr val="000000"/>
              </a:solidFill>
              <a:effectLst/>
              <a:uFillTx/>
              <a:latin typeface="Arial"/>
            </a:endParaRPr>
          </a:p>
        </p:txBody>
      </p:sp>
      <p:sp>
        <p:nvSpPr>
          <p:cNvPr id="133" name="Text 9"/>
          <p:cNvSpPr/>
          <p:nvPr/>
        </p:nvSpPr>
        <p:spPr>
          <a:xfrm>
            <a:off x="6108120" y="1865520"/>
            <a:ext cx="4663080" cy="4111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17324d"/>
                </a:solidFill>
                <a:effectLst/>
                <a:uFillTx/>
                <a:latin typeface="Aptos Display"/>
                <a:ea typeface="Aptos Display"/>
              </a:rPr>
              <a:t>Three checks before you rely on an answer</a:t>
            </a:r>
            <a:endParaRPr b="0" lang="en-US" sz="1800" strike="noStrike" u="none">
              <a:solidFill>
                <a:srgbClr val="000000"/>
              </a:solidFill>
              <a:effectLst/>
              <a:uFillTx/>
              <a:latin typeface="Arial"/>
            </a:endParaRPr>
          </a:p>
        </p:txBody>
      </p:sp>
      <p:sp>
        <p:nvSpPr>
          <p:cNvPr id="134" name="Shape 10"/>
          <p:cNvSpPr/>
          <p:nvPr/>
        </p:nvSpPr>
        <p:spPr>
          <a:xfrm>
            <a:off x="6153840" y="2624400"/>
            <a:ext cx="420120" cy="42012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35" name="Text 11"/>
          <p:cNvSpPr/>
          <p:nvPr/>
        </p:nvSpPr>
        <p:spPr>
          <a:xfrm>
            <a:off x="6153840" y="2734200"/>
            <a:ext cx="42012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50" strike="noStrike" u="none">
                <a:solidFill>
                  <a:srgbClr val="ffffff"/>
                </a:solidFill>
                <a:effectLst/>
                <a:uFillTx/>
                <a:latin typeface="Aptos"/>
                <a:ea typeface="Aptos"/>
              </a:rPr>
              <a:t>1</a:t>
            </a:r>
            <a:endParaRPr b="0" lang="en-US" sz="950" strike="noStrike" u="none">
              <a:solidFill>
                <a:srgbClr val="000000"/>
              </a:solidFill>
              <a:effectLst/>
              <a:uFillTx/>
              <a:latin typeface="Arial"/>
            </a:endParaRPr>
          </a:p>
        </p:txBody>
      </p:sp>
      <p:sp>
        <p:nvSpPr>
          <p:cNvPr id="136" name="Text 12"/>
          <p:cNvSpPr/>
          <p:nvPr/>
        </p:nvSpPr>
        <p:spPr>
          <a:xfrm>
            <a:off x="6784920" y="2642760"/>
            <a:ext cx="4480200" cy="39276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50" strike="noStrike" u="none">
                <a:solidFill>
                  <a:srgbClr val="26343d"/>
                </a:solidFill>
                <a:effectLst/>
                <a:uFillTx/>
                <a:latin typeface="Aptos"/>
                <a:ea typeface="Aptos"/>
              </a:rPr>
              <a:t>Does the AI have the information it needs?</a:t>
            </a:r>
            <a:endParaRPr b="0" lang="en-US" sz="1350" strike="noStrike" u="none">
              <a:solidFill>
                <a:srgbClr val="000000"/>
              </a:solidFill>
              <a:effectLst/>
              <a:uFillTx/>
              <a:latin typeface="Arial"/>
            </a:endParaRPr>
          </a:p>
        </p:txBody>
      </p:sp>
      <p:sp>
        <p:nvSpPr>
          <p:cNvPr id="137" name="Shape 13"/>
          <p:cNvSpPr/>
          <p:nvPr/>
        </p:nvSpPr>
        <p:spPr>
          <a:xfrm>
            <a:off x="6153840" y="3493080"/>
            <a:ext cx="420120" cy="42012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38" name="Text 14"/>
          <p:cNvSpPr/>
          <p:nvPr/>
        </p:nvSpPr>
        <p:spPr>
          <a:xfrm>
            <a:off x="6153840" y="3602880"/>
            <a:ext cx="42012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50" strike="noStrike" u="none">
                <a:solidFill>
                  <a:srgbClr val="ffffff"/>
                </a:solidFill>
                <a:effectLst/>
                <a:uFillTx/>
                <a:latin typeface="Aptos"/>
                <a:ea typeface="Aptos"/>
              </a:rPr>
              <a:t>2</a:t>
            </a:r>
            <a:endParaRPr b="0" lang="en-US" sz="950" strike="noStrike" u="none">
              <a:solidFill>
                <a:srgbClr val="000000"/>
              </a:solidFill>
              <a:effectLst/>
              <a:uFillTx/>
              <a:latin typeface="Arial"/>
            </a:endParaRPr>
          </a:p>
        </p:txBody>
      </p:sp>
      <p:sp>
        <p:nvSpPr>
          <p:cNvPr id="139" name="Text 15"/>
          <p:cNvSpPr/>
          <p:nvPr/>
        </p:nvSpPr>
        <p:spPr>
          <a:xfrm>
            <a:off x="6784920" y="3511440"/>
            <a:ext cx="4480200" cy="39276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50" strike="noStrike" u="none">
                <a:solidFill>
                  <a:srgbClr val="26343d"/>
                </a:solidFill>
                <a:effectLst/>
                <a:uFillTx/>
                <a:latin typeface="Aptos"/>
                <a:ea typeface="Aptos"/>
              </a:rPr>
              <a:t>Can I verify this with a trusted source?</a:t>
            </a:r>
            <a:endParaRPr b="0" lang="en-US" sz="1350" strike="noStrike" u="none">
              <a:solidFill>
                <a:srgbClr val="000000"/>
              </a:solidFill>
              <a:effectLst/>
              <a:uFillTx/>
              <a:latin typeface="Arial"/>
            </a:endParaRPr>
          </a:p>
        </p:txBody>
      </p:sp>
      <p:sp>
        <p:nvSpPr>
          <p:cNvPr id="140" name="Shape 16"/>
          <p:cNvSpPr/>
          <p:nvPr/>
        </p:nvSpPr>
        <p:spPr>
          <a:xfrm>
            <a:off x="6153840" y="4361760"/>
            <a:ext cx="420120" cy="42012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41" name="Text 17"/>
          <p:cNvSpPr/>
          <p:nvPr/>
        </p:nvSpPr>
        <p:spPr>
          <a:xfrm>
            <a:off x="6153840" y="4471560"/>
            <a:ext cx="42012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50" strike="noStrike" u="none">
                <a:solidFill>
                  <a:srgbClr val="ffffff"/>
                </a:solidFill>
                <a:effectLst/>
                <a:uFillTx/>
                <a:latin typeface="Aptos"/>
                <a:ea typeface="Aptos"/>
              </a:rPr>
              <a:t>3</a:t>
            </a:r>
            <a:endParaRPr b="0" lang="en-US" sz="950" strike="noStrike" u="none">
              <a:solidFill>
                <a:srgbClr val="000000"/>
              </a:solidFill>
              <a:effectLst/>
              <a:uFillTx/>
              <a:latin typeface="Arial"/>
            </a:endParaRPr>
          </a:p>
        </p:txBody>
      </p:sp>
      <p:sp>
        <p:nvSpPr>
          <p:cNvPr id="142" name="Text 18"/>
          <p:cNvSpPr/>
          <p:nvPr/>
        </p:nvSpPr>
        <p:spPr>
          <a:xfrm>
            <a:off x="6784920" y="4380120"/>
            <a:ext cx="4480200" cy="39276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50" strike="noStrike" u="none">
                <a:solidFill>
                  <a:srgbClr val="26343d"/>
                </a:solidFill>
                <a:effectLst/>
                <a:uFillTx/>
                <a:latin typeface="Aptos"/>
                <a:ea typeface="Aptos"/>
              </a:rPr>
              <a:t>Is the answer more certain than the evidence allows?</a:t>
            </a:r>
            <a:endParaRPr b="0" lang="en-US" sz="1350" strike="noStrike" u="none">
              <a:solidFill>
                <a:srgbClr val="000000"/>
              </a:solidFill>
              <a:effectLst/>
              <a:uFillTx/>
              <a:latin typeface="Arial"/>
            </a:endParaRPr>
          </a:p>
        </p:txBody>
      </p:sp>
      <p:sp>
        <p:nvSpPr>
          <p:cNvPr id="143" name="Shape 19"/>
          <p:cNvSpPr/>
          <p:nvPr/>
        </p:nvSpPr>
        <p:spPr>
          <a:xfrm>
            <a:off x="6117480" y="5166360"/>
            <a:ext cx="4617360" cy="612360"/>
          </a:xfrm>
          <a:prstGeom prst="roundRect">
            <a:avLst>
              <a:gd name="adj" fmla="val 17910"/>
            </a:avLst>
          </a:prstGeom>
          <a:solidFill>
            <a:srgbClr val="e5f0ee"/>
          </a:solidFill>
          <a:ln w="12700">
            <a:solidFill>
              <a:srgbClr val="e5f0ee">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44" name="Text 20"/>
          <p:cNvSpPr/>
          <p:nvPr/>
        </p:nvSpPr>
        <p:spPr>
          <a:xfrm>
            <a:off x="6400800" y="5358240"/>
            <a:ext cx="4041360" cy="2192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150" strike="noStrike" u="none">
                <a:solidFill>
                  <a:srgbClr val="2e7d78"/>
                </a:solidFill>
                <a:effectLst/>
                <a:uFillTx/>
                <a:latin typeface="Aptos"/>
                <a:ea typeface="Aptos"/>
              </a:rPr>
              <a:t>Confidence is not evidence. Check information that matters.</a:t>
            </a:r>
            <a:endParaRPr b="0" lang="en-US" sz="1150" strike="noStrike" u="none">
              <a:solidFill>
                <a:srgbClr val="000000"/>
              </a:solidFill>
              <a:effectLst/>
              <a:uFillTx/>
              <a:latin typeface="Arial"/>
            </a:endParaRPr>
          </a:p>
        </p:txBody>
      </p:sp>
      <p:sp>
        <p:nvSpPr>
          <p:cNvPr id="145" name="PlaceHolder 1"/>
          <p:cNvSpPr>
            <a:spLocks noGrp="1"/>
          </p:cNvSpPr>
          <p:nvPr>
            <p:ph type="sldNum" idx="9"/>
          </p:nvPr>
        </p:nvSpPr>
        <p:spPr>
          <a:xfrm>
            <a:off x="11100960" y="6483240"/>
            <a:ext cx="411120" cy="182520"/>
          </a:xfrm>
          <a:prstGeom prst="rect">
            <a:avLst/>
          </a:prstGeom>
          <a:noFill/>
          <a:ln w="0">
            <a:noFill/>
          </a:ln>
        </p:spPr>
        <p:txBody>
          <a:bodyPr lIns="0" rIns="0" tIns="0" bIns="0" anchor="t">
            <a:noAutofit/>
          </a:bodyPr>
          <a:lstStyle>
            <a:lvl1pPr indent="0" algn="r" defTabSz="914400">
              <a:lnSpc>
                <a:spcPct val="100000"/>
              </a:lnSpc>
              <a:buNone/>
              <a:defRPr b="0" lang="en-US" sz="850" strike="noStrike" u="none">
                <a:solidFill>
                  <a:srgbClr val="66706b"/>
                </a:solidFill>
                <a:effectLst/>
                <a:uFillTx/>
                <a:latin typeface="Aptos"/>
                <a:ea typeface="Aptos"/>
              </a:defRPr>
            </a:lvl1pPr>
          </a:lstStyle>
          <a:p>
            <a:pPr indent="0" algn="r" defTabSz="914400">
              <a:lnSpc>
                <a:spcPct val="100000"/>
              </a:lnSpc>
              <a:buNone/>
            </a:pPr>
            <a:fld id="{5FE23EFE-6128-487E-B16C-2652D71216A0}" type="slidenum">
              <a:rPr b="0" lang="en-US" sz="850" strike="noStrike" u="none">
                <a:solidFill>
                  <a:srgbClr val="66706b"/>
                </a:solidFill>
                <a:effectLst/>
                <a:uFillTx/>
                <a:latin typeface="Aptos"/>
                <a:ea typeface="Aptos"/>
              </a:rPr>
              <a:t>&lt;number&gt;</a:t>
            </a:fld>
            <a:endParaRPr b="0" lang="en-US" sz="85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Text 0"/>
          <p:cNvSpPr/>
          <p:nvPr/>
        </p:nvSpPr>
        <p:spPr>
          <a:xfrm>
            <a:off x="640080" y="228600"/>
            <a:ext cx="36572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850" spc="130" strike="noStrike" u="none">
                <a:solidFill>
                  <a:srgbClr val="2e7d78"/>
                </a:solidFill>
                <a:effectLst/>
                <a:uFillTx/>
                <a:latin typeface="Aptos"/>
                <a:ea typeface="Aptos"/>
              </a:rPr>
              <a:t>2 · LIMITS</a:t>
            </a:r>
            <a:endParaRPr b="0" lang="en-US" sz="850" strike="noStrike" u="none">
              <a:solidFill>
                <a:srgbClr val="000000"/>
              </a:solidFill>
              <a:effectLst/>
              <a:uFillTx/>
              <a:latin typeface="Arial"/>
            </a:endParaRPr>
          </a:p>
        </p:txBody>
      </p:sp>
      <p:sp>
        <p:nvSpPr>
          <p:cNvPr id="147" name="Text 1"/>
          <p:cNvSpPr/>
          <p:nvPr/>
        </p:nvSpPr>
        <p:spPr>
          <a:xfrm>
            <a:off x="640080" y="438840"/>
            <a:ext cx="10881000" cy="5025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600" strike="noStrike" u="none">
                <a:solidFill>
                  <a:srgbClr val="17324d"/>
                </a:solidFill>
                <a:effectLst/>
                <a:uFillTx/>
                <a:latin typeface="Aptos Display"/>
                <a:ea typeface="Aptos Display"/>
              </a:rPr>
              <a:t>Use AI responsibly</a:t>
            </a:r>
            <a:endParaRPr b="0" lang="en-US" sz="2600" strike="noStrike" u="none">
              <a:solidFill>
                <a:srgbClr val="000000"/>
              </a:solidFill>
              <a:effectLst/>
              <a:uFillTx/>
              <a:latin typeface="Arial"/>
            </a:endParaRPr>
          </a:p>
        </p:txBody>
      </p:sp>
      <p:sp>
        <p:nvSpPr>
          <p:cNvPr id="148" name="Text 2"/>
          <p:cNvSpPr/>
          <p:nvPr/>
        </p:nvSpPr>
        <p:spPr>
          <a:xfrm>
            <a:off x="640080" y="978480"/>
            <a:ext cx="10743840" cy="328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66706b"/>
                </a:solidFill>
                <a:effectLst/>
                <a:uFillTx/>
                <a:latin typeface="Aptos"/>
                <a:ea typeface="Aptos"/>
              </a:rPr>
              <a:t>A few practical rules prevent most avoidable problems.</a:t>
            </a:r>
            <a:endParaRPr b="0" lang="en-US" sz="1250" strike="noStrike" u="none">
              <a:solidFill>
                <a:srgbClr val="000000"/>
              </a:solidFill>
              <a:effectLst/>
              <a:uFillTx/>
              <a:latin typeface="Arial"/>
            </a:endParaRPr>
          </a:p>
        </p:txBody>
      </p:sp>
      <p:sp>
        <p:nvSpPr>
          <p:cNvPr id="149" name="Shape 3"/>
          <p:cNvSpPr/>
          <p:nvPr/>
        </p:nvSpPr>
        <p:spPr>
          <a:xfrm>
            <a:off x="640080" y="1343880"/>
            <a:ext cx="960120" cy="360"/>
          </a:xfrm>
          <a:prstGeom prst="line">
            <a:avLst/>
          </a:prstGeom>
          <a:ln w="3810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50" name="Shape 4"/>
          <p:cNvSpPr/>
          <p:nvPr/>
        </p:nvSpPr>
        <p:spPr>
          <a:xfrm>
            <a:off x="804600" y="1737360"/>
            <a:ext cx="438480" cy="438480"/>
          </a:xfrm>
          <a:prstGeom prst="ellipse">
            <a:avLst/>
          </a:prstGeom>
          <a:solidFill>
            <a:srgbClr val="b8653c"/>
          </a:solidFill>
          <a:ln w="12700">
            <a:solidFill>
              <a:srgbClr val="b8653c"/>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51" name="Text 5"/>
          <p:cNvSpPr/>
          <p:nvPr/>
        </p:nvSpPr>
        <p:spPr>
          <a:xfrm>
            <a:off x="804600" y="1847160"/>
            <a:ext cx="43848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50" strike="noStrike" u="none">
                <a:solidFill>
                  <a:srgbClr val="ffffff"/>
                </a:solidFill>
                <a:effectLst/>
                <a:uFillTx/>
                <a:latin typeface="Aptos"/>
                <a:ea typeface="Aptos"/>
              </a:rPr>
              <a:t>1</a:t>
            </a:r>
            <a:endParaRPr b="0" lang="en-US" sz="950" strike="noStrike" u="none">
              <a:solidFill>
                <a:srgbClr val="000000"/>
              </a:solidFill>
              <a:effectLst/>
              <a:uFillTx/>
              <a:latin typeface="Arial"/>
            </a:endParaRPr>
          </a:p>
        </p:txBody>
      </p:sp>
      <p:sp>
        <p:nvSpPr>
          <p:cNvPr id="152" name="Text 6"/>
          <p:cNvSpPr/>
          <p:nvPr/>
        </p:nvSpPr>
        <p:spPr>
          <a:xfrm>
            <a:off x="1472040" y="1719000"/>
            <a:ext cx="20386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520" strike="noStrike" u="none">
                <a:solidFill>
                  <a:srgbClr val="17324d"/>
                </a:solidFill>
                <a:effectLst/>
                <a:uFillTx/>
                <a:latin typeface="Aptos Display"/>
                <a:ea typeface="Aptos Display"/>
              </a:rPr>
              <a:t>Protect privacy</a:t>
            </a:r>
            <a:endParaRPr b="0" lang="en-US" sz="1520" strike="noStrike" u="none">
              <a:solidFill>
                <a:srgbClr val="000000"/>
              </a:solidFill>
              <a:effectLst/>
              <a:uFillTx/>
              <a:latin typeface="Arial"/>
            </a:endParaRPr>
          </a:p>
        </p:txBody>
      </p:sp>
      <p:sp>
        <p:nvSpPr>
          <p:cNvPr id="153" name="Text 7"/>
          <p:cNvSpPr/>
          <p:nvPr/>
        </p:nvSpPr>
        <p:spPr>
          <a:xfrm>
            <a:off x="3364920" y="1710000"/>
            <a:ext cx="5284800" cy="42012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80" strike="noStrike" u="none">
                <a:solidFill>
                  <a:srgbClr val="26343d"/>
                </a:solidFill>
                <a:effectLst/>
                <a:uFillTx/>
                <a:latin typeface="Aptos"/>
                <a:ea typeface="Aptos"/>
              </a:rPr>
              <a:t>Do not enter confidential or sensitive personal information.</a:t>
            </a:r>
            <a:endParaRPr b="0" lang="en-US" sz="1180" strike="noStrike" u="none">
              <a:solidFill>
                <a:srgbClr val="000000"/>
              </a:solidFill>
              <a:effectLst/>
              <a:uFillTx/>
              <a:latin typeface="Arial"/>
            </a:endParaRPr>
          </a:p>
        </p:txBody>
      </p:sp>
      <p:sp>
        <p:nvSpPr>
          <p:cNvPr id="154" name="Shape 8"/>
          <p:cNvSpPr/>
          <p:nvPr/>
        </p:nvSpPr>
        <p:spPr>
          <a:xfrm>
            <a:off x="804600" y="2541960"/>
            <a:ext cx="438480" cy="43848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55" name="Text 9"/>
          <p:cNvSpPr/>
          <p:nvPr/>
        </p:nvSpPr>
        <p:spPr>
          <a:xfrm>
            <a:off x="804600" y="2651760"/>
            <a:ext cx="43848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50" strike="noStrike" u="none">
                <a:solidFill>
                  <a:srgbClr val="ffffff"/>
                </a:solidFill>
                <a:effectLst/>
                <a:uFillTx/>
                <a:latin typeface="Aptos"/>
                <a:ea typeface="Aptos"/>
              </a:rPr>
              <a:t>2</a:t>
            </a:r>
            <a:endParaRPr b="0" lang="en-US" sz="950" strike="noStrike" u="none">
              <a:solidFill>
                <a:srgbClr val="000000"/>
              </a:solidFill>
              <a:effectLst/>
              <a:uFillTx/>
              <a:latin typeface="Arial"/>
            </a:endParaRPr>
          </a:p>
        </p:txBody>
      </p:sp>
      <p:sp>
        <p:nvSpPr>
          <p:cNvPr id="156" name="Text 10"/>
          <p:cNvSpPr/>
          <p:nvPr/>
        </p:nvSpPr>
        <p:spPr>
          <a:xfrm>
            <a:off x="1472040" y="2523600"/>
            <a:ext cx="20386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520" strike="noStrike" u="none">
                <a:solidFill>
                  <a:srgbClr val="17324d"/>
                </a:solidFill>
                <a:effectLst/>
                <a:uFillTx/>
                <a:latin typeface="Aptos Display"/>
                <a:ea typeface="Aptos Display"/>
              </a:rPr>
              <a:t>Check important facts</a:t>
            </a:r>
            <a:endParaRPr b="0" lang="en-US" sz="1520" strike="noStrike" u="none">
              <a:solidFill>
                <a:srgbClr val="000000"/>
              </a:solidFill>
              <a:effectLst/>
              <a:uFillTx/>
              <a:latin typeface="Arial"/>
            </a:endParaRPr>
          </a:p>
        </p:txBody>
      </p:sp>
      <p:sp>
        <p:nvSpPr>
          <p:cNvPr id="157" name="Text 11"/>
          <p:cNvSpPr/>
          <p:nvPr/>
        </p:nvSpPr>
        <p:spPr>
          <a:xfrm>
            <a:off x="3364920" y="2514600"/>
            <a:ext cx="5284800" cy="42012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80" strike="noStrike" u="none">
                <a:solidFill>
                  <a:srgbClr val="26343d"/>
                </a:solidFill>
                <a:effectLst/>
                <a:uFillTx/>
                <a:latin typeface="Aptos"/>
                <a:ea typeface="Aptos"/>
              </a:rPr>
              <a:t>Use a trusted source when accuracy matters.</a:t>
            </a:r>
            <a:endParaRPr b="0" lang="en-US" sz="1180" strike="noStrike" u="none">
              <a:solidFill>
                <a:srgbClr val="000000"/>
              </a:solidFill>
              <a:effectLst/>
              <a:uFillTx/>
              <a:latin typeface="Arial"/>
            </a:endParaRPr>
          </a:p>
        </p:txBody>
      </p:sp>
      <p:sp>
        <p:nvSpPr>
          <p:cNvPr id="158" name="Shape 12"/>
          <p:cNvSpPr/>
          <p:nvPr/>
        </p:nvSpPr>
        <p:spPr>
          <a:xfrm>
            <a:off x="804600" y="3346560"/>
            <a:ext cx="438480" cy="43848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59" name="Text 13"/>
          <p:cNvSpPr/>
          <p:nvPr/>
        </p:nvSpPr>
        <p:spPr>
          <a:xfrm>
            <a:off x="804600" y="3456360"/>
            <a:ext cx="43848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50" strike="noStrike" u="none">
                <a:solidFill>
                  <a:srgbClr val="ffffff"/>
                </a:solidFill>
                <a:effectLst/>
                <a:uFillTx/>
                <a:latin typeface="Aptos"/>
                <a:ea typeface="Aptos"/>
              </a:rPr>
              <a:t>3</a:t>
            </a:r>
            <a:endParaRPr b="0" lang="en-US" sz="950" strike="noStrike" u="none">
              <a:solidFill>
                <a:srgbClr val="000000"/>
              </a:solidFill>
              <a:effectLst/>
              <a:uFillTx/>
              <a:latin typeface="Arial"/>
            </a:endParaRPr>
          </a:p>
        </p:txBody>
      </p:sp>
      <p:sp>
        <p:nvSpPr>
          <p:cNvPr id="160" name="Text 14"/>
          <p:cNvSpPr/>
          <p:nvPr/>
        </p:nvSpPr>
        <p:spPr>
          <a:xfrm>
            <a:off x="1472040" y="3328560"/>
            <a:ext cx="20386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520" strike="noStrike" u="none">
                <a:solidFill>
                  <a:srgbClr val="17324d"/>
                </a:solidFill>
                <a:effectLst/>
                <a:uFillTx/>
                <a:latin typeface="Aptos Display"/>
                <a:ea typeface="Aptos Display"/>
              </a:rPr>
              <a:t>Question assumptions</a:t>
            </a:r>
            <a:endParaRPr b="0" lang="en-US" sz="1520" strike="noStrike" u="none">
              <a:solidFill>
                <a:srgbClr val="000000"/>
              </a:solidFill>
              <a:effectLst/>
              <a:uFillTx/>
              <a:latin typeface="Arial"/>
            </a:endParaRPr>
          </a:p>
        </p:txBody>
      </p:sp>
      <p:sp>
        <p:nvSpPr>
          <p:cNvPr id="161" name="Text 15"/>
          <p:cNvSpPr/>
          <p:nvPr/>
        </p:nvSpPr>
        <p:spPr>
          <a:xfrm>
            <a:off x="3364920" y="3319200"/>
            <a:ext cx="5284800" cy="42012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80" strike="noStrike" u="none">
                <a:solidFill>
                  <a:srgbClr val="26343d"/>
                </a:solidFill>
                <a:effectLst/>
                <a:uFillTx/>
                <a:latin typeface="Aptos"/>
                <a:ea typeface="Aptos"/>
              </a:rPr>
              <a:t>Look for bias, stereotypes and missing perspectives.</a:t>
            </a:r>
            <a:endParaRPr b="0" lang="en-US" sz="1180" strike="noStrike" u="none">
              <a:solidFill>
                <a:srgbClr val="000000"/>
              </a:solidFill>
              <a:effectLst/>
              <a:uFillTx/>
              <a:latin typeface="Arial"/>
            </a:endParaRPr>
          </a:p>
        </p:txBody>
      </p:sp>
      <p:sp>
        <p:nvSpPr>
          <p:cNvPr id="162" name="Shape 16"/>
          <p:cNvSpPr/>
          <p:nvPr/>
        </p:nvSpPr>
        <p:spPr>
          <a:xfrm>
            <a:off x="804600" y="4151520"/>
            <a:ext cx="438480" cy="43848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63" name="Text 17"/>
          <p:cNvSpPr/>
          <p:nvPr/>
        </p:nvSpPr>
        <p:spPr>
          <a:xfrm>
            <a:off x="804600" y="4260960"/>
            <a:ext cx="43848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50" strike="noStrike" u="none">
                <a:solidFill>
                  <a:srgbClr val="ffffff"/>
                </a:solidFill>
                <a:effectLst/>
                <a:uFillTx/>
                <a:latin typeface="Aptos"/>
                <a:ea typeface="Aptos"/>
              </a:rPr>
              <a:t>4</a:t>
            </a:r>
            <a:endParaRPr b="0" lang="en-US" sz="950" strike="noStrike" u="none">
              <a:solidFill>
                <a:srgbClr val="000000"/>
              </a:solidFill>
              <a:effectLst/>
              <a:uFillTx/>
              <a:latin typeface="Arial"/>
            </a:endParaRPr>
          </a:p>
        </p:txBody>
      </p:sp>
      <p:sp>
        <p:nvSpPr>
          <p:cNvPr id="164" name="Text 18"/>
          <p:cNvSpPr/>
          <p:nvPr/>
        </p:nvSpPr>
        <p:spPr>
          <a:xfrm>
            <a:off x="1472040" y="4133160"/>
            <a:ext cx="20386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520" strike="noStrike" u="none">
                <a:solidFill>
                  <a:srgbClr val="17324d"/>
                </a:solidFill>
                <a:effectLst/>
                <a:uFillTx/>
                <a:latin typeface="Aptos Display"/>
                <a:ea typeface="Aptos Display"/>
              </a:rPr>
              <a:t>Keep decisions human</a:t>
            </a:r>
            <a:endParaRPr b="0" lang="en-US" sz="1520" strike="noStrike" u="none">
              <a:solidFill>
                <a:srgbClr val="000000"/>
              </a:solidFill>
              <a:effectLst/>
              <a:uFillTx/>
              <a:latin typeface="Arial"/>
            </a:endParaRPr>
          </a:p>
        </p:txBody>
      </p:sp>
      <p:sp>
        <p:nvSpPr>
          <p:cNvPr id="165" name="Text 19"/>
          <p:cNvSpPr/>
          <p:nvPr/>
        </p:nvSpPr>
        <p:spPr>
          <a:xfrm>
            <a:off x="3364920" y="4123800"/>
            <a:ext cx="5284800" cy="42012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80" strike="noStrike" u="none">
                <a:solidFill>
                  <a:srgbClr val="26343d"/>
                </a:solidFill>
                <a:effectLst/>
                <a:uFillTx/>
                <a:latin typeface="Aptos"/>
                <a:ea typeface="Aptos"/>
              </a:rPr>
              <a:t>AI can support a decision; it should not make professional decisions for you.</a:t>
            </a:r>
            <a:endParaRPr b="0" lang="en-US" sz="1180" strike="noStrike" u="none">
              <a:solidFill>
                <a:srgbClr val="000000"/>
              </a:solidFill>
              <a:effectLst/>
              <a:uFillTx/>
              <a:latin typeface="Arial"/>
            </a:endParaRPr>
          </a:p>
        </p:txBody>
      </p:sp>
      <p:sp>
        <p:nvSpPr>
          <p:cNvPr id="166" name="Shape 20"/>
          <p:cNvSpPr/>
          <p:nvPr/>
        </p:nvSpPr>
        <p:spPr>
          <a:xfrm>
            <a:off x="804600" y="4956120"/>
            <a:ext cx="438480" cy="43848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67" name="Text 21"/>
          <p:cNvSpPr/>
          <p:nvPr/>
        </p:nvSpPr>
        <p:spPr>
          <a:xfrm>
            <a:off x="804600" y="5065920"/>
            <a:ext cx="43848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50" strike="noStrike" u="none">
                <a:solidFill>
                  <a:srgbClr val="ffffff"/>
                </a:solidFill>
                <a:effectLst/>
                <a:uFillTx/>
                <a:latin typeface="Aptos"/>
                <a:ea typeface="Aptos"/>
              </a:rPr>
              <a:t>5</a:t>
            </a:r>
            <a:endParaRPr b="0" lang="en-US" sz="950" strike="noStrike" u="none">
              <a:solidFill>
                <a:srgbClr val="000000"/>
              </a:solidFill>
              <a:effectLst/>
              <a:uFillTx/>
              <a:latin typeface="Arial"/>
            </a:endParaRPr>
          </a:p>
        </p:txBody>
      </p:sp>
      <p:sp>
        <p:nvSpPr>
          <p:cNvPr id="168" name="Text 22"/>
          <p:cNvSpPr/>
          <p:nvPr/>
        </p:nvSpPr>
        <p:spPr>
          <a:xfrm>
            <a:off x="1472040" y="4937760"/>
            <a:ext cx="20386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520" strike="noStrike" u="none">
                <a:solidFill>
                  <a:srgbClr val="17324d"/>
                </a:solidFill>
                <a:effectLst/>
                <a:uFillTx/>
                <a:latin typeface="Aptos Display"/>
                <a:ea typeface="Aptos Display"/>
              </a:rPr>
              <a:t>Be transparent</a:t>
            </a:r>
            <a:endParaRPr b="0" lang="en-US" sz="1520" strike="noStrike" u="none">
              <a:solidFill>
                <a:srgbClr val="000000"/>
              </a:solidFill>
              <a:effectLst/>
              <a:uFillTx/>
              <a:latin typeface="Arial"/>
            </a:endParaRPr>
          </a:p>
        </p:txBody>
      </p:sp>
      <p:sp>
        <p:nvSpPr>
          <p:cNvPr id="169" name="Text 23"/>
          <p:cNvSpPr/>
          <p:nvPr/>
        </p:nvSpPr>
        <p:spPr>
          <a:xfrm>
            <a:off x="3364920" y="4928760"/>
            <a:ext cx="5284800" cy="42012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80" strike="noStrike" u="none">
                <a:solidFill>
                  <a:srgbClr val="26343d"/>
                </a:solidFill>
                <a:effectLst/>
                <a:uFillTx/>
                <a:latin typeface="Aptos"/>
                <a:ea typeface="Aptos"/>
              </a:rPr>
              <a:t>Make clear to students when and how AI is being used.</a:t>
            </a:r>
            <a:endParaRPr b="0" lang="en-US" sz="1180" strike="noStrike" u="none">
              <a:solidFill>
                <a:srgbClr val="000000"/>
              </a:solidFill>
              <a:effectLst/>
              <a:uFillTx/>
              <a:latin typeface="Arial"/>
            </a:endParaRPr>
          </a:p>
        </p:txBody>
      </p:sp>
      <p:sp>
        <p:nvSpPr>
          <p:cNvPr id="170" name="Shape 24"/>
          <p:cNvSpPr/>
          <p:nvPr/>
        </p:nvSpPr>
        <p:spPr>
          <a:xfrm>
            <a:off x="8997840" y="1719000"/>
            <a:ext cx="2304000" cy="4032000"/>
          </a:xfrm>
          <a:prstGeom prst="roundRect">
            <a:avLst>
              <a:gd name="adj" fmla="val 4762"/>
            </a:avLst>
          </a:prstGeom>
          <a:solidFill>
            <a:srgbClr val="17324d"/>
          </a:solidFill>
          <a:ln w="12700">
            <a:solidFill>
              <a:srgbClr val="17324d">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71" name="Text 25"/>
          <p:cNvSpPr/>
          <p:nvPr/>
        </p:nvSpPr>
        <p:spPr>
          <a:xfrm>
            <a:off x="9308520" y="2075760"/>
            <a:ext cx="1682280" cy="2556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00" spc="119" strike="noStrike" u="none">
                <a:solidFill>
                  <a:srgbClr val="9ec9c4"/>
                </a:solidFill>
                <a:effectLst/>
                <a:uFillTx/>
                <a:latin typeface="Aptos"/>
                <a:ea typeface="Aptos"/>
              </a:rPr>
              <a:t>Before you paste</a:t>
            </a:r>
            <a:endParaRPr b="0" lang="en-US" sz="900" strike="noStrike" u="none">
              <a:solidFill>
                <a:srgbClr val="000000"/>
              </a:solidFill>
              <a:effectLst/>
              <a:uFillTx/>
              <a:latin typeface="Arial"/>
            </a:endParaRPr>
          </a:p>
        </p:txBody>
      </p:sp>
      <p:sp>
        <p:nvSpPr>
          <p:cNvPr id="172" name="Text 26"/>
          <p:cNvSpPr/>
          <p:nvPr/>
        </p:nvSpPr>
        <p:spPr>
          <a:xfrm>
            <a:off x="9272160" y="2670120"/>
            <a:ext cx="1764360" cy="86832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2000" strike="noStrike" u="none">
                <a:solidFill>
                  <a:srgbClr val="ffffff"/>
                </a:solidFill>
                <a:effectLst/>
                <a:uFillTx/>
                <a:latin typeface="Aptos Display"/>
                <a:ea typeface="Aptos Display"/>
              </a:rPr>
              <a:t>Is this information</a:t>
            </a:r>
            <a:endParaRPr b="0" lang="en-US" sz="2000" strike="noStrike" u="none">
              <a:solidFill>
                <a:srgbClr val="000000"/>
              </a:solidFill>
              <a:effectLst/>
              <a:uFillTx/>
              <a:latin typeface="Arial"/>
            </a:endParaRPr>
          </a:p>
          <a:p>
            <a:pPr algn="ctr" defTabSz="914400">
              <a:lnSpc>
                <a:spcPct val="100000"/>
              </a:lnSpc>
              <a:tabLst>
                <a:tab algn="l" pos="0"/>
              </a:tabLst>
            </a:pPr>
            <a:r>
              <a:rPr b="1" lang="en-US" sz="2000" strike="noStrike" u="none">
                <a:solidFill>
                  <a:srgbClr val="ffffff"/>
                </a:solidFill>
                <a:effectLst/>
                <a:uFillTx/>
                <a:latin typeface="Aptos Display"/>
                <a:ea typeface="Aptos Display"/>
              </a:rPr>
              <a:t>safe to share?</a:t>
            </a:r>
            <a:endParaRPr b="0" lang="en-US" sz="2000" strike="noStrike" u="none">
              <a:solidFill>
                <a:srgbClr val="000000"/>
              </a:solidFill>
              <a:effectLst/>
              <a:uFillTx/>
              <a:latin typeface="Arial"/>
            </a:endParaRPr>
          </a:p>
        </p:txBody>
      </p:sp>
      <p:sp>
        <p:nvSpPr>
          <p:cNvPr id="173" name="Shape 27"/>
          <p:cNvSpPr/>
          <p:nvPr/>
        </p:nvSpPr>
        <p:spPr>
          <a:xfrm>
            <a:off x="9564480" y="3812760"/>
            <a:ext cx="1152000" cy="360"/>
          </a:xfrm>
          <a:prstGeom prst="line">
            <a:avLst/>
          </a:prstGeom>
          <a:ln w="15240">
            <a:solidFill>
              <a:srgbClr val="64868a"/>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74" name="Text 28"/>
          <p:cNvSpPr/>
          <p:nvPr/>
        </p:nvSpPr>
        <p:spPr>
          <a:xfrm>
            <a:off x="9272160" y="4178880"/>
            <a:ext cx="1773720" cy="99648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0" lang="en-US" sz="1100" strike="noStrike" u="none">
                <a:solidFill>
                  <a:srgbClr val="d9e5e4"/>
                </a:solidFill>
                <a:effectLst/>
                <a:uFillTx/>
                <a:latin typeface="Aptos"/>
                <a:ea typeface="Aptos"/>
              </a:rPr>
              <a:t>If in doubt, remove names and identifying details or use a fictional case.</a:t>
            </a:r>
            <a:endParaRPr b="0" lang="en-US" sz="1100" strike="noStrike" u="none">
              <a:solidFill>
                <a:srgbClr val="000000"/>
              </a:solidFill>
              <a:effectLst/>
              <a:uFillTx/>
              <a:latin typeface="Arial"/>
            </a:endParaRPr>
          </a:p>
        </p:txBody>
      </p:sp>
      <p:sp>
        <p:nvSpPr>
          <p:cNvPr id="175" name="PlaceHolder 1"/>
          <p:cNvSpPr>
            <a:spLocks noGrp="1"/>
          </p:cNvSpPr>
          <p:nvPr>
            <p:ph type="sldNum" idx="10"/>
          </p:nvPr>
        </p:nvSpPr>
        <p:spPr>
          <a:xfrm>
            <a:off x="11100960" y="6483240"/>
            <a:ext cx="411120" cy="182520"/>
          </a:xfrm>
          <a:prstGeom prst="rect">
            <a:avLst/>
          </a:prstGeom>
          <a:noFill/>
          <a:ln w="0">
            <a:noFill/>
          </a:ln>
        </p:spPr>
        <p:txBody>
          <a:bodyPr lIns="0" rIns="0" tIns="0" bIns="0" anchor="t">
            <a:noAutofit/>
          </a:bodyPr>
          <a:lstStyle>
            <a:lvl1pPr indent="0" algn="r" defTabSz="914400">
              <a:lnSpc>
                <a:spcPct val="100000"/>
              </a:lnSpc>
              <a:buNone/>
              <a:defRPr b="0" lang="en-US" sz="850" strike="noStrike" u="none">
                <a:solidFill>
                  <a:srgbClr val="66706b"/>
                </a:solidFill>
                <a:effectLst/>
                <a:uFillTx/>
                <a:latin typeface="Aptos"/>
                <a:ea typeface="Aptos"/>
              </a:defRPr>
            </a:lvl1pPr>
          </a:lstStyle>
          <a:p>
            <a:pPr indent="0" algn="r" defTabSz="914400">
              <a:lnSpc>
                <a:spcPct val="100000"/>
              </a:lnSpc>
              <a:buNone/>
            </a:pPr>
            <a:fld id="{85C66E08-29F0-49A3-B5B5-5D8A6E8BC67A}" type="slidenum">
              <a:rPr b="0" lang="en-US" sz="850" strike="noStrike" u="none">
                <a:solidFill>
                  <a:srgbClr val="66706b"/>
                </a:solidFill>
                <a:effectLst/>
                <a:uFillTx/>
                <a:latin typeface="Aptos"/>
                <a:ea typeface="Aptos"/>
              </a:rPr>
              <a:t>&lt;number&gt;</a:t>
            </a:fld>
            <a:endParaRPr b="0" lang="en-US" sz="85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Text 0"/>
          <p:cNvSpPr/>
          <p:nvPr/>
        </p:nvSpPr>
        <p:spPr>
          <a:xfrm>
            <a:off x="640080" y="228600"/>
            <a:ext cx="36572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850" spc="130" strike="noStrike" u="none">
                <a:solidFill>
                  <a:srgbClr val="2e7d78"/>
                </a:solidFill>
                <a:effectLst/>
                <a:uFillTx/>
                <a:latin typeface="Aptos"/>
                <a:ea typeface="Aptos"/>
              </a:rPr>
              <a:t>3 · USE IN EDUCATION</a:t>
            </a:r>
            <a:endParaRPr b="0" lang="en-US" sz="850" strike="noStrike" u="none">
              <a:solidFill>
                <a:srgbClr val="000000"/>
              </a:solidFill>
              <a:effectLst/>
              <a:uFillTx/>
              <a:latin typeface="Arial"/>
            </a:endParaRPr>
          </a:p>
        </p:txBody>
      </p:sp>
      <p:sp>
        <p:nvSpPr>
          <p:cNvPr id="177" name="Text 1"/>
          <p:cNvSpPr/>
          <p:nvPr/>
        </p:nvSpPr>
        <p:spPr>
          <a:xfrm>
            <a:off x="640080" y="438840"/>
            <a:ext cx="10881000" cy="5025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600" strike="noStrike" u="none">
                <a:solidFill>
                  <a:srgbClr val="17324d"/>
                </a:solidFill>
                <a:effectLst/>
                <a:uFillTx/>
                <a:latin typeface="Aptos Display"/>
                <a:ea typeface="Aptos Display"/>
              </a:rPr>
              <a:t>AI should support thinking, not replace it</a:t>
            </a:r>
            <a:endParaRPr b="0" lang="en-US" sz="2600" strike="noStrike" u="none">
              <a:solidFill>
                <a:srgbClr val="000000"/>
              </a:solidFill>
              <a:effectLst/>
              <a:uFillTx/>
              <a:latin typeface="Arial"/>
            </a:endParaRPr>
          </a:p>
        </p:txBody>
      </p:sp>
      <p:sp>
        <p:nvSpPr>
          <p:cNvPr id="178" name="Text 2"/>
          <p:cNvSpPr/>
          <p:nvPr/>
        </p:nvSpPr>
        <p:spPr>
          <a:xfrm>
            <a:off x="640080" y="978480"/>
            <a:ext cx="10743840" cy="328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66706b"/>
                </a:solidFill>
                <a:effectLst/>
                <a:uFillTx/>
                <a:latin typeface="Aptos"/>
                <a:ea typeface="Aptos"/>
              </a:rPr>
              <a:t>The same tool can be used in very different ways.</a:t>
            </a:r>
            <a:endParaRPr b="0" lang="en-US" sz="1250" strike="noStrike" u="none">
              <a:solidFill>
                <a:srgbClr val="000000"/>
              </a:solidFill>
              <a:effectLst/>
              <a:uFillTx/>
              <a:latin typeface="Arial"/>
            </a:endParaRPr>
          </a:p>
        </p:txBody>
      </p:sp>
      <p:sp>
        <p:nvSpPr>
          <p:cNvPr id="179" name="Shape 3"/>
          <p:cNvSpPr/>
          <p:nvPr/>
        </p:nvSpPr>
        <p:spPr>
          <a:xfrm>
            <a:off x="640080" y="1343880"/>
            <a:ext cx="960120" cy="360"/>
          </a:xfrm>
          <a:prstGeom prst="line">
            <a:avLst/>
          </a:prstGeom>
          <a:ln w="3810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80" name="Shape 4"/>
          <p:cNvSpPr/>
          <p:nvPr/>
        </p:nvSpPr>
        <p:spPr>
          <a:xfrm>
            <a:off x="749880" y="1728360"/>
            <a:ext cx="5421960" cy="4187520"/>
          </a:xfrm>
          <a:prstGeom prst="roundRect">
            <a:avLst>
              <a:gd name="adj" fmla="val 2620"/>
            </a:avLst>
          </a:prstGeom>
          <a:solidFill>
            <a:srgbClr val="e8f0eb"/>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81" name="Shape 5"/>
          <p:cNvSpPr/>
          <p:nvPr/>
        </p:nvSpPr>
        <p:spPr>
          <a:xfrm>
            <a:off x="6336720" y="1728360"/>
            <a:ext cx="5101920" cy="4187520"/>
          </a:xfrm>
          <a:prstGeom prst="roundRect">
            <a:avLst>
              <a:gd name="adj" fmla="val 2620"/>
            </a:avLst>
          </a:prstGeom>
          <a:solidFill>
            <a:srgbClr val="f5e8e6"/>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82" name="Shape 6"/>
          <p:cNvSpPr/>
          <p:nvPr/>
        </p:nvSpPr>
        <p:spPr>
          <a:xfrm>
            <a:off x="1033200" y="1993320"/>
            <a:ext cx="1636560" cy="310680"/>
          </a:xfrm>
          <a:prstGeom prst="roundRect">
            <a:avLst>
              <a:gd name="adj" fmla="val 35294"/>
            </a:avLst>
          </a:prstGeom>
          <a:solidFill>
            <a:srgbClr val="d9e9de"/>
          </a:solidFill>
          <a:ln w="12700">
            <a:solidFill>
              <a:srgbClr val="d9e9de">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83" name="Text 7"/>
          <p:cNvSpPr/>
          <p:nvPr/>
        </p:nvSpPr>
        <p:spPr>
          <a:xfrm>
            <a:off x="1106280" y="2066400"/>
            <a:ext cx="149004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850" strike="noStrike" u="none">
                <a:solidFill>
                  <a:srgbClr val="3c7a5c"/>
                </a:solidFill>
                <a:effectLst/>
                <a:uFillTx/>
                <a:latin typeface="Aptos"/>
                <a:ea typeface="Aptos"/>
              </a:rPr>
              <a:t>SUPPORTS THINKING</a:t>
            </a:r>
            <a:endParaRPr b="0" lang="en-US" sz="850" strike="noStrike" u="none">
              <a:solidFill>
                <a:srgbClr val="000000"/>
              </a:solidFill>
              <a:effectLst/>
              <a:uFillTx/>
              <a:latin typeface="Arial"/>
            </a:endParaRPr>
          </a:p>
        </p:txBody>
      </p:sp>
      <p:sp>
        <p:nvSpPr>
          <p:cNvPr id="184" name="Shape 8"/>
          <p:cNvSpPr/>
          <p:nvPr/>
        </p:nvSpPr>
        <p:spPr>
          <a:xfrm>
            <a:off x="6629400" y="1993320"/>
            <a:ext cx="1663920" cy="310680"/>
          </a:xfrm>
          <a:prstGeom prst="roundRect">
            <a:avLst>
              <a:gd name="adj" fmla="val 35294"/>
            </a:avLst>
          </a:prstGeom>
          <a:solidFill>
            <a:srgbClr val="eed8d5"/>
          </a:solidFill>
          <a:ln w="12700">
            <a:solidFill>
              <a:srgbClr val="eed8d5">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85" name="Text 9"/>
          <p:cNvSpPr/>
          <p:nvPr/>
        </p:nvSpPr>
        <p:spPr>
          <a:xfrm>
            <a:off x="6702480" y="2066400"/>
            <a:ext cx="151740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850" strike="noStrike" u="none">
                <a:solidFill>
                  <a:srgbClr val="a94a42"/>
                </a:solidFill>
                <a:effectLst/>
                <a:uFillTx/>
                <a:latin typeface="Aptos"/>
                <a:ea typeface="Aptos"/>
              </a:rPr>
              <a:t>REPLACES THINKING</a:t>
            </a:r>
            <a:endParaRPr b="0" lang="en-US" sz="850" strike="noStrike" u="none">
              <a:solidFill>
                <a:srgbClr val="000000"/>
              </a:solidFill>
              <a:effectLst/>
              <a:uFillTx/>
              <a:latin typeface="Arial"/>
            </a:endParaRPr>
          </a:p>
        </p:txBody>
      </p:sp>
      <p:sp>
        <p:nvSpPr>
          <p:cNvPr id="186" name="Text 10"/>
          <p:cNvSpPr/>
          <p:nvPr/>
        </p:nvSpPr>
        <p:spPr>
          <a:xfrm>
            <a:off x="1033200" y="2514600"/>
            <a:ext cx="406872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17324d"/>
                </a:solidFill>
                <a:effectLst/>
                <a:uFillTx/>
                <a:latin typeface="Aptos Display"/>
                <a:ea typeface="Aptos Display"/>
              </a:rPr>
              <a:t>Useful in AI-GUIDE</a:t>
            </a:r>
            <a:endParaRPr b="0" lang="en-US" sz="1800" strike="noStrike" u="none">
              <a:solidFill>
                <a:srgbClr val="000000"/>
              </a:solidFill>
              <a:effectLst/>
              <a:uFillTx/>
              <a:latin typeface="Arial"/>
            </a:endParaRPr>
          </a:p>
        </p:txBody>
      </p:sp>
      <p:sp>
        <p:nvSpPr>
          <p:cNvPr id="187" name="Shape 11"/>
          <p:cNvSpPr/>
          <p:nvPr/>
        </p:nvSpPr>
        <p:spPr>
          <a:xfrm>
            <a:off x="1060560" y="3090600"/>
            <a:ext cx="82080" cy="82080"/>
          </a:xfrm>
          <a:prstGeom prst="ellipse">
            <a:avLst/>
          </a:prstGeom>
          <a:solidFill>
            <a:srgbClr val="3c7a5c"/>
          </a:solidFill>
          <a:ln w="12700">
            <a:solidFill>
              <a:srgbClr val="3c7a5c"/>
            </a:solidFill>
            <a:round/>
          </a:ln>
        </p:spPr>
        <p:style>
          <a:lnRef idx="0"/>
          <a:fillRef idx="0"/>
          <a:effectRef idx="0"/>
          <a:fontRef idx="minor"/>
        </p:style>
        <p:txBody>
          <a:bodyPr lIns="90000" rIns="90000" tIns="13320" bIns="13320" anchor="t">
            <a:noAutofit/>
          </a:bodyPr>
          <a:p>
            <a:endParaRPr b="0" lang="en-US" sz="1800" strike="noStrike" u="none">
              <a:solidFill>
                <a:srgbClr val="ffffff"/>
              </a:solidFill>
              <a:effectLst/>
              <a:uFillTx/>
              <a:latin typeface="Arial"/>
            </a:endParaRPr>
          </a:p>
        </p:txBody>
      </p:sp>
      <p:sp>
        <p:nvSpPr>
          <p:cNvPr id="188" name="Text 12"/>
          <p:cNvSpPr/>
          <p:nvPr/>
        </p:nvSpPr>
        <p:spPr>
          <a:xfrm>
            <a:off x="1225440" y="2990160"/>
            <a:ext cx="4352040" cy="310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00" strike="noStrike" u="none">
                <a:solidFill>
                  <a:srgbClr val="26343d"/>
                </a:solidFill>
                <a:effectLst/>
                <a:uFillTx/>
                <a:latin typeface="Aptos"/>
                <a:ea typeface="Aptos"/>
              </a:rPr>
              <a:t>Ask reflection questions</a:t>
            </a:r>
            <a:endParaRPr b="0" lang="en-US" sz="1300" strike="noStrike" u="none">
              <a:solidFill>
                <a:srgbClr val="000000"/>
              </a:solidFill>
              <a:effectLst/>
              <a:uFillTx/>
              <a:latin typeface="Arial"/>
            </a:endParaRPr>
          </a:p>
        </p:txBody>
      </p:sp>
      <p:sp>
        <p:nvSpPr>
          <p:cNvPr id="189" name="Shape 13"/>
          <p:cNvSpPr/>
          <p:nvPr/>
        </p:nvSpPr>
        <p:spPr>
          <a:xfrm>
            <a:off x="1060560" y="3657600"/>
            <a:ext cx="82080" cy="82080"/>
          </a:xfrm>
          <a:prstGeom prst="ellipse">
            <a:avLst/>
          </a:prstGeom>
          <a:solidFill>
            <a:srgbClr val="3c7a5c"/>
          </a:solidFill>
          <a:ln w="12700">
            <a:solidFill>
              <a:srgbClr val="3c7a5c"/>
            </a:solidFill>
            <a:round/>
          </a:ln>
        </p:spPr>
        <p:style>
          <a:lnRef idx="0"/>
          <a:fillRef idx="0"/>
          <a:effectRef idx="0"/>
          <a:fontRef idx="minor"/>
        </p:style>
        <p:txBody>
          <a:bodyPr lIns="90000" rIns="90000" tIns="13320" bIns="13320" anchor="t">
            <a:noAutofit/>
          </a:bodyPr>
          <a:p>
            <a:endParaRPr b="0" lang="en-US" sz="1800" strike="noStrike" u="none">
              <a:solidFill>
                <a:srgbClr val="ffffff"/>
              </a:solidFill>
              <a:effectLst/>
              <a:uFillTx/>
              <a:latin typeface="Arial"/>
            </a:endParaRPr>
          </a:p>
        </p:txBody>
      </p:sp>
      <p:sp>
        <p:nvSpPr>
          <p:cNvPr id="190" name="Text 14"/>
          <p:cNvSpPr/>
          <p:nvPr/>
        </p:nvSpPr>
        <p:spPr>
          <a:xfrm>
            <a:off x="1225440" y="3557160"/>
            <a:ext cx="4352040" cy="310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00" strike="noStrike" u="none">
                <a:solidFill>
                  <a:srgbClr val="26343d"/>
                </a:solidFill>
                <a:effectLst/>
                <a:uFillTx/>
                <a:latin typeface="Aptos"/>
                <a:ea typeface="Aptos"/>
              </a:rPr>
              <a:t>Help compare options and perspectives</a:t>
            </a:r>
            <a:endParaRPr b="0" lang="en-US" sz="1300" strike="noStrike" u="none">
              <a:solidFill>
                <a:srgbClr val="000000"/>
              </a:solidFill>
              <a:effectLst/>
              <a:uFillTx/>
              <a:latin typeface="Arial"/>
            </a:endParaRPr>
          </a:p>
        </p:txBody>
      </p:sp>
      <p:sp>
        <p:nvSpPr>
          <p:cNvPr id="191" name="Shape 15"/>
          <p:cNvSpPr/>
          <p:nvPr/>
        </p:nvSpPr>
        <p:spPr>
          <a:xfrm>
            <a:off x="1060560" y="4224600"/>
            <a:ext cx="82080" cy="82080"/>
          </a:xfrm>
          <a:prstGeom prst="ellipse">
            <a:avLst/>
          </a:prstGeom>
          <a:solidFill>
            <a:srgbClr val="3c7a5c"/>
          </a:solidFill>
          <a:ln w="12700">
            <a:solidFill>
              <a:srgbClr val="3c7a5c"/>
            </a:solidFill>
            <a:round/>
          </a:ln>
        </p:spPr>
        <p:style>
          <a:lnRef idx="0"/>
          <a:fillRef idx="0"/>
          <a:effectRef idx="0"/>
          <a:fontRef idx="minor"/>
        </p:style>
        <p:txBody>
          <a:bodyPr lIns="90000" rIns="90000" tIns="13320" bIns="13320" anchor="t">
            <a:noAutofit/>
          </a:bodyPr>
          <a:p>
            <a:endParaRPr b="0" lang="en-US" sz="1800" strike="noStrike" u="none">
              <a:solidFill>
                <a:srgbClr val="ffffff"/>
              </a:solidFill>
              <a:effectLst/>
              <a:uFillTx/>
              <a:latin typeface="Arial"/>
            </a:endParaRPr>
          </a:p>
        </p:txBody>
      </p:sp>
      <p:sp>
        <p:nvSpPr>
          <p:cNvPr id="192" name="Text 16"/>
          <p:cNvSpPr/>
          <p:nvPr/>
        </p:nvSpPr>
        <p:spPr>
          <a:xfrm>
            <a:off x="1225440" y="4123800"/>
            <a:ext cx="4352040" cy="310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00" strike="noStrike" u="none">
                <a:solidFill>
                  <a:srgbClr val="26343d"/>
                </a:solidFill>
                <a:effectLst/>
                <a:uFillTx/>
                <a:latin typeface="Aptos"/>
                <a:ea typeface="Aptos"/>
              </a:rPr>
              <a:t>Help a student formulate a clearer goal</a:t>
            </a:r>
            <a:endParaRPr b="0" lang="en-US" sz="1300" strike="noStrike" u="none">
              <a:solidFill>
                <a:srgbClr val="000000"/>
              </a:solidFill>
              <a:effectLst/>
              <a:uFillTx/>
              <a:latin typeface="Arial"/>
            </a:endParaRPr>
          </a:p>
        </p:txBody>
      </p:sp>
      <p:sp>
        <p:nvSpPr>
          <p:cNvPr id="193" name="Shape 17"/>
          <p:cNvSpPr/>
          <p:nvPr/>
        </p:nvSpPr>
        <p:spPr>
          <a:xfrm>
            <a:off x="1060560" y="4791600"/>
            <a:ext cx="82080" cy="82080"/>
          </a:xfrm>
          <a:prstGeom prst="ellipse">
            <a:avLst/>
          </a:prstGeom>
          <a:solidFill>
            <a:srgbClr val="3c7a5c"/>
          </a:solidFill>
          <a:ln w="12700">
            <a:solidFill>
              <a:srgbClr val="3c7a5c"/>
            </a:solidFill>
            <a:round/>
          </a:ln>
        </p:spPr>
        <p:style>
          <a:lnRef idx="0"/>
          <a:fillRef idx="0"/>
          <a:effectRef idx="0"/>
          <a:fontRef idx="minor"/>
        </p:style>
        <p:txBody>
          <a:bodyPr lIns="90000" rIns="90000" tIns="13320" bIns="13320" anchor="t">
            <a:noAutofit/>
          </a:bodyPr>
          <a:p>
            <a:endParaRPr b="0" lang="en-US" sz="1800" strike="noStrike" u="none">
              <a:solidFill>
                <a:srgbClr val="ffffff"/>
              </a:solidFill>
              <a:effectLst/>
              <a:uFillTx/>
              <a:latin typeface="Arial"/>
            </a:endParaRPr>
          </a:p>
        </p:txBody>
      </p:sp>
      <p:sp>
        <p:nvSpPr>
          <p:cNvPr id="194" name="Text 18"/>
          <p:cNvSpPr/>
          <p:nvPr/>
        </p:nvSpPr>
        <p:spPr>
          <a:xfrm>
            <a:off x="1225440" y="4690800"/>
            <a:ext cx="4352040" cy="310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00" strike="noStrike" u="none">
                <a:solidFill>
                  <a:srgbClr val="26343d"/>
                </a:solidFill>
                <a:effectLst/>
                <a:uFillTx/>
                <a:latin typeface="Aptos"/>
                <a:ea typeface="Aptos"/>
              </a:rPr>
              <a:t>Prepare questions for a guidance conversation</a:t>
            </a:r>
            <a:endParaRPr b="0" lang="en-US" sz="1300" strike="noStrike" u="none">
              <a:solidFill>
                <a:srgbClr val="000000"/>
              </a:solidFill>
              <a:effectLst/>
              <a:uFillTx/>
              <a:latin typeface="Arial"/>
            </a:endParaRPr>
          </a:p>
        </p:txBody>
      </p:sp>
      <p:sp>
        <p:nvSpPr>
          <p:cNvPr id="195" name="Text 19"/>
          <p:cNvSpPr/>
          <p:nvPr/>
        </p:nvSpPr>
        <p:spPr>
          <a:xfrm>
            <a:off x="6629400" y="2514600"/>
            <a:ext cx="384012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17324d"/>
                </a:solidFill>
                <a:effectLst/>
                <a:uFillTx/>
                <a:latin typeface="Aptos Display"/>
                <a:ea typeface="Aptos Display"/>
              </a:rPr>
              <a:t>Not appropriate</a:t>
            </a:r>
            <a:endParaRPr b="0" lang="en-US" sz="1800" strike="noStrike" u="none">
              <a:solidFill>
                <a:srgbClr val="000000"/>
              </a:solidFill>
              <a:effectLst/>
              <a:uFillTx/>
              <a:latin typeface="Arial"/>
            </a:endParaRPr>
          </a:p>
        </p:txBody>
      </p:sp>
      <p:sp>
        <p:nvSpPr>
          <p:cNvPr id="196" name="Shape 20"/>
          <p:cNvSpPr/>
          <p:nvPr/>
        </p:nvSpPr>
        <p:spPr>
          <a:xfrm>
            <a:off x="6656760" y="3090600"/>
            <a:ext cx="82080" cy="82080"/>
          </a:xfrm>
          <a:prstGeom prst="ellipse">
            <a:avLst/>
          </a:prstGeom>
          <a:solidFill>
            <a:srgbClr val="a94a42"/>
          </a:solidFill>
          <a:ln w="12700">
            <a:solidFill>
              <a:srgbClr val="a94a42"/>
            </a:solidFill>
            <a:round/>
          </a:ln>
        </p:spPr>
        <p:style>
          <a:lnRef idx="0"/>
          <a:fillRef idx="0"/>
          <a:effectRef idx="0"/>
          <a:fontRef idx="minor"/>
        </p:style>
        <p:txBody>
          <a:bodyPr lIns="90000" rIns="90000" tIns="13320" bIns="13320" anchor="t">
            <a:noAutofit/>
          </a:bodyPr>
          <a:p>
            <a:endParaRPr b="0" lang="en-US" sz="1800" strike="noStrike" u="none">
              <a:solidFill>
                <a:srgbClr val="ffffff"/>
              </a:solidFill>
              <a:effectLst/>
              <a:uFillTx/>
              <a:latin typeface="Arial"/>
            </a:endParaRPr>
          </a:p>
        </p:txBody>
      </p:sp>
      <p:sp>
        <p:nvSpPr>
          <p:cNvPr id="197" name="Text 21"/>
          <p:cNvSpPr/>
          <p:nvPr/>
        </p:nvSpPr>
        <p:spPr>
          <a:xfrm>
            <a:off x="6821280" y="2990160"/>
            <a:ext cx="4087080" cy="310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00" strike="noStrike" u="none">
                <a:solidFill>
                  <a:srgbClr val="26343d"/>
                </a:solidFill>
                <a:effectLst/>
                <a:uFillTx/>
                <a:latin typeface="Aptos"/>
                <a:ea typeface="Aptos"/>
              </a:rPr>
              <a:t>Write a student’s reflection for them</a:t>
            </a:r>
            <a:endParaRPr b="0" lang="en-US" sz="1300" strike="noStrike" u="none">
              <a:solidFill>
                <a:srgbClr val="000000"/>
              </a:solidFill>
              <a:effectLst/>
              <a:uFillTx/>
              <a:latin typeface="Arial"/>
            </a:endParaRPr>
          </a:p>
        </p:txBody>
      </p:sp>
      <p:sp>
        <p:nvSpPr>
          <p:cNvPr id="198" name="Shape 22"/>
          <p:cNvSpPr/>
          <p:nvPr/>
        </p:nvSpPr>
        <p:spPr>
          <a:xfrm>
            <a:off x="6656760" y="3657600"/>
            <a:ext cx="82080" cy="82080"/>
          </a:xfrm>
          <a:prstGeom prst="ellipse">
            <a:avLst/>
          </a:prstGeom>
          <a:solidFill>
            <a:srgbClr val="a94a42"/>
          </a:solidFill>
          <a:ln w="12700">
            <a:solidFill>
              <a:srgbClr val="a94a42"/>
            </a:solidFill>
            <a:round/>
          </a:ln>
        </p:spPr>
        <p:style>
          <a:lnRef idx="0"/>
          <a:fillRef idx="0"/>
          <a:effectRef idx="0"/>
          <a:fontRef idx="minor"/>
        </p:style>
        <p:txBody>
          <a:bodyPr lIns="90000" rIns="90000" tIns="13320" bIns="13320" anchor="t">
            <a:noAutofit/>
          </a:bodyPr>
          <a:p>
            <a:endParaRPr b="0" lang="en-US" sz="1800" strike="noStrike" u="none">
              <a:solidFill>
                <a:srgbClr val="ffffff"/>
              </a:solidFill>
              <a:effectLst/>
              <a:uFillTx/>
              <a:latin typeface="Arial"/>
            </a:endParaRPr>
          </a:p>
        </p:txBody>
      </p:sp>
      <p:sp>
        <p:nvSpPr>
          <p:cNvPr id="199" name="Text 23"/>
          <p:cNvSpPr/>
          <p:nvPr/>
        </p:nvSpPr>
        <p:spPr>
          <a:xfrm>
            <a:off x="6821280" y="3557160"/>
            <a:ext cx="4087080" cy="310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00" strike="noStrike" u="none">
                <a:solidFill>
                  <a:srgbClr val="26343d"/>
                </a:solidFill>
                <a:effectLst/>
                <a:uFillTx/>
                <a:latin typeface="Aptos"/>
                <a:ea typeface="Aptos"/>
              </a:rPr>
              <a:t>Choose a study or career path for the student</a:t>
            </a:r>
            <a:endParaRPr b="0" lang="en-US" sz="1300" strike="noStrike" u="none">
              <a:solidFill>
                <a:srgbClr val="000000"/>
              </a:solidFill>
              <a:effectLst/>
              <a:uFillTx/>
              <a:latin typeface="Arial"/>
            </a:endParaRPr>
          </a:p>
        </p:txBody>
      </p:sp>
      <p:sp>
        <p:nvSpPr>
          <p:cNvPr id="200" name="Shape 24"/>
          <p:cNvSpPr/>
          <p:nvPr/>
        </p:nvSpPr>
        <p:spPr>
          <a:xfrm>
            <a:off x="6656760" y="4224600"/>
            <a:ext cx="82080" cy="82080"/>
          </a:xfrm>
          <a:prstGeom prst="ellipse">
            <a:avLst/>
          </a:prstGeom>
          <a:solidFill>
            <a:srgbClr val="a94a42"/>
          </a:solidFill>
          <a:ln w="12700">
            <a:solidFill>
              <a:srgbClr val="a94a42"/>
            </a:solidFill>
            <a:round/>
          </a:ln>
        </p:spPr>
        <p:style>
          <a:lnRef idx="0"/>
          <a:fillRef idx="0"/>
          <a:effectRef idx="0"/>
          <a:fontRef idx="minor"/>
        </p:style>
        <p:txBody>
          <a:bodyPr lIns="90000" rIns="90000" tIns="13320" bIns="13320" anchor="t">
            <a:noAutofit/>
          </a:bodyPr>
          <a:p>
            <a:endParaRPr b="0" lang="en-US" sz="1800" strike="noStrike" u="none">
              <a:solidFill>
                <a:srgbClr val="ffffff"/>
              </a:solidFill>
              <a:effectLst/>
              <a:uFillTx/>
              <a:latin typeface="Arial"/>
            </a:endParaRPr>
          </a:p>
        </p:txBody>
      </p:sp>
      <p:sp>
        <p:nvSpPr>
          <p:cNvPr id="201" name="Text 25"/>
          <p:cNvSpPr/>
          <p:nvPr/>
        </p:nvSpPr>
        <p:spPr>
          <a:xfrm>
            <a:off x="6821280" y="4123800"/>
            <a:ext cx="4087080" cy="310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00" strike="noStrike" u="none">
                <a:solidFill>
                  <a:srgbClr val="26343d"/>
                </a:solidFill>
                <a:effectLst/>
                <a:uFillTx/>
                <a:latin typeface="Aptos"/>
                <a:ea typeface="Aptos"/>
              </a:rPr>
              <a:t>Evaluate a student without human review</a:t>
            </a:r>
            <a:endParaRPr b="0" lang="en-US" sz="1300" strike="noStrike" u="none">
              <a:solidFill>
                <a:srgbClr val="000000"/>
              </a:solidFill>
              <a:effectLst/>
              <a:uFillTx/>
              <a:latin typeface="Arial"/>
            </a:endParaRPr>
          </a:p>
        </p:txBody>
      </p:sp>
      <p:sp>
        <p:nvSpPr>
          <p:cNvPr id="202" name="Shape 26"/>
          <p:cNvSpPr/>
          <p:nvPr/>
        </p:nvSpPr>
        <p:spPr>
          <a:xfrm>
            <a:off x="6656760" y="4791600"/>
            <a:ext cx="82080" cy="82080"/>
          </a:xfrm>
          <a:prstGeom prst="ellipse">
            <a:avLst/>
          </a:prstGeom>
          <a:solidFill>
            <a:srgbClr val="a94a42"/>
          </a:solidFill>
          <a:ln w="12700">
            <a:solidFill>
              <a:srgbClr val="a94a42"/>
            </a:solidFill>
            <a:round/>
          </a:ln>
        </p:spPr>
        <p:style>
          <a:lnRef idx="0"/>
          <a:fillRef idx="0"/>
          <a:effectRef idx="0"/>
          <a:fontRef idx="minor"/>
        </p:style>
        <p:txBody>
          <a:bodyPr lIns="90000" rIns="90000" tIns="13320" bIns="13320" anchor="t">
            <a:noAutofit/>
          </a:bodyPr>
          <a:p>
            <a:endParaRPr b="0" lang="en-US" sz="1800" strike="noStrike" u="none">
              <a:solidFill>
                <a:srgbClr val="ffffff"/>
              </a:solidFill>
              <a:effectLst/>
              <a:uFillTx/>
              <a:latin typeface="Arial"/>
            </a:endParaRPr>
          </a:p>
        </p:txBody>
      </p:sp>
      <p:sp>
        <p:nvSpPr>
          <p:cNvPr id="203" name="Text 27"/>
          <p:cNvSpPr/>
          <p:nvPr/>
        </p:nvSpPr>
        <p:spPr>
          <a:xfrm>
            <a:off x="6821280" y="4690800"/>
            <a:ext cx="4087080" cy="310680"/>
          </a:xfrm>
          <a:prstGeom prst="rect">
            <a:avLst/>
          </a:prstGeom>
          <a:noFill/>
          <a:ln w="0">
            <a:noFill/>
          </a:ln>
        </p:spPr>
        <p:style>
          <a:lnRef idx="0"/>
          <a:fillRef idx="0"/>
          <a:effectRef idx="0"/>
          <a:fontRef idx="minor"/>
        </p:style>
        <p:txBody>
          <a:bodyPr lIns="0" rIns="0" tIns="0" bIns="0" anchor="ctr">
            <a:normAutofit fontScale="92500" lnSpcReduction="9999"/>
          </a:bodyPr>
          <a:p>
            <a:pPr defTabSz="914400">
              <a:lnSpc>
                <a:spcPct val="100000"/>
              </a:lnSpc>
              <a:tabLst>
                <a:tab algn="l" pos="0"/>
              </a:tabLst>
            </a:pPr>
            <a:r>
              <a:rPr b="0" lang="en-US" sz="1300" strike="noStrike" u="none">
                <a:solidFill>
                  <a:srgbClr val="26343d"/>
                </a:solidFill>
                <a:effectLst/>
                <a:uFillTx/>
                <a:latin typeface="Aptos"/>
                <a:ea typeface="Aptos"/>
              </a:rPr>
              <a:t>Turn incomplete information into professional advice</a:t>
            </a:r>
            <a:endParaRPr b="0" lang="en-US" sz="1300" strike="noStrike" u="none">
              <a:solidFill>
                <a:srgbClr val="000000"/>
              </a:solidFill>
              <a:effectLst/>
              <a:uFillTx/>
              <a:latin typeface="Arial"/>
            </a:endParaRPr>
          </a:p>
        </p:txBody>
      </p:sp>
      <p:sp>
        <p:nvSpPr>
          <p:cNvPr id="204" name="Text 28"/>
          <p:cNvSpPr/>
          <p:nvPr/>
        </p:nvSpPr>
        <p:spPr>
          <a:xfrm>
            <a:off x="1965960" y="5532120"/>
            <a:ext cx="8247600" cy="2739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50" strike="noStrike" u="none">
                <a:solidFill>
                  <a:srgbClr val="17324d"/>
                </a:solidFill>
                <a:effectLst/>
                <a:uFillTx/>
                <a:latin typeface="Aptos"/>
                <a:ea typeface="Aptos"/>
              </a:rPr>
              <a:t>The difference is not the tool. It is the role you give it.</a:t>
            </a:r>
            <a:endParaRPr b="0" lang="en-US" sz="1250" strike="noStrike" u="none">
              <a:solidFill>
                <a:srgbClr val="000000"/>
              </a:solidFill>
              <a:effectLst/>
              <a:uFillTx/>
              <a:latin typeface="Arial"/>
            </a:endParaRPr>
          </a:p>
        </p:txBody>
      </p:sp>
      <p:sp>
        <p:nvSpPr>
          <p:cNvPr id="205" name="PlaceHolder 1"/>
          <p:cNvSpPr>
            <a:spLocks noGrp="1"/>
          </p:cNvSpPr>
          <p:nvPr>
            <p:ph type="sldNum" idx="11"/>
          </p:nvPr>
        </p:nvSpPr>
        <p:spPr>
          <a:xfrm>
            <a:off x="11100960" y="6483240"/>
            <a:ext cx="411120" cy="182520"/>
          </a:xfrm>
          <a:prstGeom prst="rect">
            <a:avLst/>
          </a:prstGeom>
          <a:noFill/>
          <a:ln w="0">
            <a:noFill/>
          </a:ln>
        </p:spPr>
        <p:txBody>
          <a:bodyPr lIns="0" rIns="0" tIns="0" bIns="0" anchor="t">
            <a:noAutofit/>
          </a:bodyPr>
          <a:lstStyle>
            <a:lvl1pPr indent="0" algn="r" defTabSz="914400">
              <a:lnSpc>
                <a:spcPct val="100000"/>
              </a:lnSpc>
              <a:buNone/>
              <a:defRPr b="0" lang="en-US" sz="850" strike="noStrike" u="none">
                <a:solidFill>
                  <a:srgbClr val="66706b"/>
                </a:solidFill>
                <a:effectLst/>
                <a:uFillTx/>
                <a:latin typeface="Aptos"/>
                <a:ea typeface="Aptos"/>
              </a:defRPr>
            </a:lvl1pPr>
          </a:lstStyle>
          <a:p>
            <a:pPr indent="0" algn="r" defTabSz="914400">
              <a:lnSpc>
                <a:spcPct val="100000"/>
              </a:lnSpc>
              <a:buNone/>
            </a:pPr>
            <a:fld id="{AE365587-3554-418B-AF15-6460D6F18C3A}" type="slidenum">
              <a:rPr b="0" lang="en-US" sz="850" strike="noStrike" u="none">
                <a:solidFill>
                  <a:srgbClr val="66706b"/>
                </a:solidFill>
                <a:effectLst/>
                <a:uFillTx/>
                <a:latin typeface="Aptos"/>
                <a:ea typeface="Aptos"/>
              </a:rPr>
              <a:t>&lt;number&gt;</a:t>
            </a:fld>
            <a:endParaRPr b="0" lang="en-US" sz="85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Text 0"/>
          <p:cNvSpPr/>
          <p:nvPr/>
        </p:nvSpPr>
        <p:spPr>
          <a:xfrm>
            <a:off x="640080" y="228600"/>
            <a:ext cx="36572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850" spc="130" strike="noStrike" u="none">
                <a:solidFill>
                  <a:srgbClr val="2e7d78"/>
                </a:solidFill>
                <a:effectLst/>
                <a:uFillTx/>
                <a:latin typeface="Aptos"/>
                <a:ea typeface="Aptos"/>
              </a:rPr>
              <a:t>4 · PROMPTING</a:t>
            </a:r>
            <a:endParaRPr b="0" lang="en-US" sz="850" strike="noStrike" u="none">
              <a:solidFill>
                <a:srgbClr val="000000"/>
              </a:solidFill>
              <a:effectLst/>
              <a:uFillTx/>
              <a:latin typeface="Arial"/>
            </a:endParaRPr>
          </a:p>
        </p:txBody>
      </p:sp>
      <p:sp>
        <p:nvSpPr>
          <p:cNvPr id="207" name="Text 1"/>
          <p:cNvSpPr/>
          <p:nvPr/>
        </p:nvSpPr>
        <p:spPr>
          <a:xfrm>
            <a:off x="640080" y="438840"/>
            <a:ext cx="10881000" cy="5025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600" strike="noStrike" u="none">
                <a:solidFill>
                  <a:srgbClr val="17324d"/>
                </a:solidFill>
                <a:effectLst/>
                <a:uFillTx/>
                <a:latin typeface="Aptos Display"/>
                <a:ea typeface="Aptos Display"/>
              </a:rPr>
              <a:t>How you ask matters</a:t>
            </a:r>
            <a:endParaRPr b="0" lang="en-US" sz="2600" strike="noStrike" u="none">
              <a:solidFill>
                <a:srgbClr val="000000"/>
              </a:solidFill>
              <a:effectLst/>
              <a:uFillTx/>
              <a:latin typeface="Arial"/>
            </a:endParaRPr>
          </a:p>
        </p:txBody>
      </p:sp>
      <p:sp>
        <p:nvSpPr>
          <p:cNvPr id="208" name="Text 2"/>
          <p:cNvSpPr/>
          <p:nvPr/>
        </p:nvSpPr>
        <p:spPr>
          <a:xfrm>
            <a:off x="640080" y="978480"/>
            <a:ext cx="10743840" cy="328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66706b"/>
                </a:solidFill>
                <a:effectLst/>
                <a:uFillTx/>
                <a:latin typeface="Aptos"/>
                <a:ea typeface="Aptos"/>
              </a:rPr>
              <a:t>A little context can change the usefulness of the response.</a:t>
            </a:r>
            <a:endParaRPr b="0" lang="en-US" sz="1250" strike="noStrike" u="none">
              <a:solidFill>
                <a:srgbClr val="000000"/>
              </a:solidFill>
              <a:effectLst/>
              <a:uFillTx/>
              <a:latin typeface="Arial"/>
            </a:endParaRPr>
          </a:p>
        </p:txBody>
      </p:sp>
      <p:sp>
        <p:nvSpPr>
          <p:cNvPr id="209" name="Shape 3"/>
          <p:cNvSpPr/>
          <p:nvPr/>
        </p:nvSpPr>
        <p:spPr>
          <a:xfrm>
            <a:off x="640080" y="1343880"/>
            <a:ext cx="960120" cy="360"/>
          </a:xfrm>
          <a:prstGeom prst="line">
            <a:avLst/>
          </a:prstGeom>
          <a:ln w="3810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210" name="Shape 4"/>
          <p:cNvSpPr/>
          <p:nvPr/>
        </p:nvSpPr>
        <p:spPr>
          <a:xfrm>
            <a:off x="749880" y="1719000"/>
            <a:ext cx="3675600" cy="3428640"/>
          </a:xfrm>
          <a:prstGeom prst="roundRect">
            <a:avLst>
              <a:gd name="adj" fmla="val 3200"/>
            </a:avLst>
          </a:prstGeom>
          <a:solidFill>
            <a:srgbClr val="f5e8e0"/>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11" name="Shape 5"/>
          <p:cNvSpPr/>
          <p:nvPr/>
        </p:nvSpPr>
        <p:spPr>
          <a:xfrm>
            <a:off x="1042560" y="1993320"/>
            <a:ext cx="1078560" cy="310680"/>
          </a:xfrm>
          <a:prstGeom prst="roundRect">
            <a:avLst>
              <a:gd name="adj" fmla="val 35294"/>
            </a:avLst>
          </a:prstGeom>
          <a:solidFill>
            <a:srgbClr val="eed8d5"/>
          </a:solidFill>
          <a:ln w="12700">
            <a:solidFill>
              <a:srgbClr val="eed8d5">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12" name="Text 6"/>
          <p:cNvSpPr/>
          <p:nvPr/>
        </p:nvSpPr>
        <p:spPr>
          <a:xfrm>
            <a:off x="1115640" y="2066400"/>
            <a:ext cx="93240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850" strike="noStrike" u="none">
                <a:solidFill>
                  <a:srgbClr val="a94a42"/>
                </a:solidFill>
                <a:effectLst/>
                <a:uFillTx/>
                <a:latin typeface="Aptos"/>
                <a:ea typeface="Aptos"/>
              </a:rPr>
              <a:t>TOO VAGUE</a:t>
            </a:r>
            <a:endParaRPr b="0" lang="en-US" sz="850" strike="noStrike" u="none">
              <a:solidFill>
                <a:srgbClr val="000000"/>
              </a:solidFill>
              <a:effectLst/>
              <a:uFillTx/>
              <a:latin typeface="Arial"/>
            </a:endParaRPr>
          </a:p>
        </p:txBody>
      </p:sp>
      <p:sp>
        <p:nvSpPr>
          <p:cNvPr id="213" name="Text 7"/>
          <p:cNvSpPr/>
          <p:nvPr/>
        </p:nvSpPr>
        <p:spPr>
          <a:xfrm>
            <a:off x="1042560" y="2651760"/>
            <a:ext cx="3108600" cy="133452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1800" strike="noStrike" u="none">
                <a:solidFill>
                  <a:srgbClr val="17324d"/>
                </a:solidFill>
                <a:effectLst/>
                <a:uFillTx/>
                <a:latin typeface="Aptos Display"/>
                <a:ea typeface="Aptos Display"/>
              </a:rPr>
              <a:t>“Help me with a student who keeps postponing internship applications.”</a:t>
            </a:r>
            <a:endParaRPr b="0" lang="en-US" sz="1800" strike="noStrike" u="none">
              <a:solidFill>
                <a:srgbClr val="000000"/>
              </a:solidFill>
              <a:effectLst/>
              <a:uFillTx/>
              <a:latin typeface="Arial"/>
            </a:endParaRPr>
          </a:p>
        </p:txBody>
      </p:sp>
      <p:sp>
        <p:nvSpPr>
          <p:cNvPr id="214" name="Text 8"/>
          <p:cNvSpPr/>
          <p:nvPr/>
        </p:nvSpPr>
        <p:spPr>
          <a:xfrm>
            <a:off x="1042560" y="4242960"/>
            <a:ext cx="3099600" cy="62136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30" strike="noStrike" u="none">
                <a:solidFill>
                  <a:srgbClr val="26343d"/>
                </a:solidFill>
                <a:effectLst/>
                <a:uFillTx/>
                <a:latin typeface="Aptos"/>
                <a:ea typeface="Aptos"/>
              </a:rPr>
              <a:t>The AI has to guess what you want, what the situation is and what a useful result would look like.</a:t>
            </a:r>
            <a:endParaRPr b="0" lang="en-US" sz="1130" strike="noStrike" u="none">
              <a:solidFill>
                <a:srgbClr val="000000"/>
              </a:solidFill>
              <a:effectLst/>
              <a:uFillTx/>
              <a:latin typeface="Arial"/>
            </a:endParaRPr>
          </a:p>
        </p:txBody>
      </p:sp>
      <p:sp>
        <p:nvSpPr>
          <p:cNvPr id="215" name="Shape 9"/>
          <p:cNvSpPr/>
          <p:nvPr/>
        </p:nvSpPr>
        <p:spPr>
          <a:xfrm>
            <a:off x="4754880" y="1719000"/>
            <a:ext cx="6647400" cy="3428640"/>
          </a:xfrm>
          <a:prstGeom prst="roundRect">
            <a:avLst>
              <a:gd name="adj" fmla="val 3200"/>
            </a:avLst>
          </a:prstGeom>
          <a:solidFill>
            <a:srgbClr val="e5f0ee"/>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16" name="Shape 10"/>
          <p:cNvSpPr/>
          <p:nvPr/>
        </p:nvSpPr>
        <p:spPr>
          <a:xfrm>
            <a:off x="5047560" y="1993320"/>
            <a:ext cx="1261440" cy="310680"/>
          </a:xfrm>
          <a:prstGeom prst="roundRect">
            <a:avLst>
              <a:gd name="adj" fmla="val 35294"/>
            </a:avLst>
          </a:prstGeom>
          <a:solidFill>
            <a:srgbClr val="d5e7e4"/>
          </a:solidFill>
          <a:ln w="12700">
            <a:solidFill>
              <a:srgbClr val="d5e7e4">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17" name="Text 11"/>
          <p:cNvSpPr/>
          <p:nvPr/>
        </p:nvSpPr>
        <p:spPr>
          <a:xfrm>
            <a:off x="5120640" y="2066400"/>
            <a:ext cx="111528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850" strike="noStrike" u="none">
                <a:solidFill>
                  <a:srgbClr val="2e7d78"/>
                </a:solidFill>
                <a:effectLst/>
                <a:uFillTx/>
                <a:latin typeface="Aptos"/>
                <a:ea typeface="Aptos"/>
              </a:rPr>
              <a:t>MORE USEFUL</a:t>
            </a:r>
            <a:endParaRPr b="0" lang="en-US" sz="850" strike="noStrike" u="none">
              <a:solidFill>
                <a:srgbClr val="000000"/>
              </a:solidFill>
              <a:effectLst/>
              <a:uFillTx/>
              <a:latin typeface="Arial"/>
            </a:endParaRPr>
          </a:p>
        </p:txBody>
      </p:sp>
      <p:sp>
        <p:nvSpPr>
          <p:cNvPr id="218" name="Text 12"/>
          <p:cNvSpPr/>
          <p:nvPr/>
        </p:nvSpPr>
        <p:spPr>
          <a:xfrm>
            <a:off x="5047560" y="2578680"/>
            <a:ext cx="5979960" cy="19198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40" strike="noStrike" u="none">
                <a:solidFill>
                  <a:srgbClr val="26343d"/>
                </a:solidFill>
                <a:effectLst/>
                <a:uFillTx/>
                <a:latin typeface="Aptos"/>
                <a:ea typeface="Aptos"/>
              </a:rPr>
              <a:t>“I am mentoring a student who has postponed three internship applications. I want to prepare a 10-minute conversation that helps the student identify what is getting in the way without making assumptions. Suggest five open questions in a logical order. Do not diagnose the cause or write advice to the student.”</a:t>
            </a:r>
            <a:endParaRPr b="0" lang="en-US" sz="1340" strike="noStrike" u="none">
              <a:solidFill>
                <a:srgbClr val="000000"/>
              </a:solidFill>
              <a:effectLst/>
              <a:uFillTx/>
              <a:latin typeface="Arial"/>
            </a:endParaRPr>
          </a:p>
        </p:txBody>
      </p:sp>
      <p:sp>
        <p:nvSpPr>
          <p:cNvPr id="219" name="Shape 13"/>
          <p:cNvSpPr/>
          <p:nvPr/>
        </p:nvSpPr>
        <p:spPr>
          <a:xfrm>
            <a:off x="5074920" y="4709160"/>
            <a:ext cx="959760" cy="310680"/>
          </a:xfrm>
          <a:prstGeom prst="roundRect">
            <a:avLst>
              <a:gd name="adj" fmla="val 35294"/>
            </a:avLst>
          </a:prstGeom>
          <a:solidFill>
            <a:srgbClr val="e8eef5"/>
          </a:solidFill>
          <a:ln w="12700">
            <a:solidFill>
              <a:srgbClr val="e8eef5">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20" name="Text 14"/>
          <p:cNvSpPr/>
          <p:nvPr/>
        </p:nvSpPr>
        <p:spPr>
          <a:xfrm>
            <a:off x="5148000" y="4782240"/>
            <a:ext cx="81360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850" strike="noStrike" u="none">
                <a:solidFill>
                  <a:srgbClr val="17324d"/>
                </a:solidFill>
                <a:effectLst/>
                <a:uFillTx/>
                <a:latin typeface="Aptos"/>
                <a:ea typeface="Aptos"/>
              </a:rPr>
              <a:t>CONTEXT</a:t>
            </a:r>
            <a:endParaRPr b="0" lang="en-US" sz="850" strike="noStrike" u="none">
              <a:solidFill>
                <a:srgbClr val="000000"/>
              </a:solidFill>
              <a:effectLst/>
              <a:uFillTx/>
              <a:latin typeface="Arial"/>
            </a:endParaRPr>
          </a:p>
        </p:txBody>
      </p:sp>
      <p:sp>
        <p:nvSpPr>
          <p:cNvPr id="221" name="Shape 15"/>
          <p:cNvSpPr/>
          <p:nvPr/>
        </p:nvSpPr>
        <p:spPr>
          <a:xfrm>
            <a:off x="6199560" y="4709160"/>
            <a:ext cx="667080" cy="310680"/>
          </a:xfrm>
          <a:prstGeom prst="roundRect">
            <a:avLst>
              <a:gd name="adj" fmla="val 35294"/>
            </a:avLst>
          </a:prstGeom>
          <a:solidFill>
            <a:srgbClr val="eee8dd"/>
          </a:solidFill>
          <a:ln w="12700">
            <a:solidFill>
              <a:srgbClr val="eee8dd">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22" name="Text 16"/>
          <p:cNvSpPr/>
          <p:nvPr/>
        </p:nvSpPr>
        <p:spPr>
          <a:xfrm>
            <a:off x="6272640" y="4782240"/>
            <a:ext cx="52092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850" strike="noStrike" u="none">
                <a:solidFill>
                  <a:srgbClr val="17324d"/>
                </a:solidFill>
                <a:effectLst/>
                <a:uFillTx/>
                <a:latin typeface="Aptos"/>
                <a:ea typeface="Aptos"/>
              </a:rPr>
              <a:t>TASK</a:t>
            </a:r>
            <a:endParaRPr b="0" lang="en-US" sz="850" strike="noStrike" u="none">
              <a:solidFill>
                <a:srgbClr val="000000"/>
              </a:solidFill>
              <a:effectLst/>
              <a:uFillTx/>
              <a:latin typeface="Arial"/>
            </a:endParaRPr>
          </a:p>
        </p:txBody>
      </p:sp>
      <p:sp>
        <p:nvSpPr>
          <p:cNvPr id="223" name="Shape 17"/>
          <p:cNvSpPr/>
          <p:nvPr/>
        </p:nvSpPr>
        <p:spPr>
          <a:xfrm>
            <a:off x="7040880" y="4709160"/>
            <a:ext cx="804240" cy="310680"/>
          </a:xfrm>
          <a:prstGeom prst="roundRect">
            <a:avLst>
              <a:gd name="adj" fmla="val 35294"/>
            </a:avLst>
          </a:prstGeom>
          <a:solidFill>
            <a:srgbClr val="e5f0ee"/>
          </a:solidFill>
          <a:ln w="12700">
            <a:solidFill>
              <a:srgbClr val="e5f0ee">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24" name="Text 18"/>
          <p:cNvSpPr/>
          <p:nvPr/>
        </p:nvSpPr>
        <p:spPr>
          <a:xfrm>
            <a:off x="7113960" y="4782240"/>
            <a:ext cx="65808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850" strike="noStrike" u="none">
                <a:solidFill>
                  <a:srgbClr val="2e7d78"/>
                </a:solidFill>
                <a:effectLst/>
                <a:uFillTx/>
                <a:latin typeface="Aptos"/>
                <a:ea typeface="Aptos"/>
              </a:rPr>
              <a:t>OUTPUT</a:t>
            </a:r>
            <a:endParaRPr b="0" lang="en-US" sz="850" strike="noStrike" u="none">
              <a:solidFill>
                <a:srgbClr val="000000"/>
              </a:solidFill>
              <a:effectLst/>
              <a:uFillTx/>
              <a:latin typeface="Arial"/>
            </a:endParaRPr>
          </a:p>
        </p:txBody>
      </p:sp>
      <p:sp>
        <p:nvSpPr>
          <p:cNvPr id="225" name="Shape 19"/>
          <p:cNvSpPr/>
          <p:nvPr/>
        </p:nvSpPr>
        <p:spPr>
          <a:xfrm>
            <a:off x="8046720" y="4709160"/>
            <a:ext cx="941400" cy="310680"/>
          </a:xfrm>
          <a:prstGeom prst="roundRect">
            <a:avLst>
              <a:gd name="adj" fmla="val 35294"/>
            </a:avLst>
          </a:prstGeom>
          <a:solidFill>
            <a:srgbClr val="f5e8e0"/>
          </a:solidFill>
          <a:ln w="12700">
            <a:solidFill>
              <a:srgbClr val="f5e8e0">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26" name="Text 20"/>
          <p:cNvSpPr/>
          <p:nvPr/>
        </p:nvSpPr>
        <p:spPr>
          <a:xfrm>
            <a:off x="8119800" y="4782240"/>
            <a:ext cx="79524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850" strike="noStrike" u="none">
                <a:solidFill>
                  <a:srgbClr val="b8653c"/>
                </a:solidFill>
                <a:effectLst/>
                <a:uFillTx/>
                <a:latin typeface="Aptos"/>
                <a:ea typeface="Aptos"/>
              </a:rPr>
              <a:t>BOUNDARY</a:t>
            </a:r>
            <a:endParaRPr b="0" lang="en-US" sz="850" strike="noStrike" u="none">
              <a:solidFill>
                <a:srgbClr val="000000"/>
              </a:solidFill>
              <a:effectLst/>
              <a:uFillTx/>
              <a:latin typeface="Arial"/>
            </a:endParaRPr>
          </a:p>
        </p:txBody>
      </p:sp>
      <p:sp>
        <p:nvSpPr>
          <p:cNvPr id="227" name="Text 21"/>
          <p:cNvSpPr/>
          <p:nvPr/>
        </p:nvSpPr>
        <p:spPr>
          <a:xfrm>
            <a:off x="1920240" y="5650920"/>
            <a:ext cx="8320680" cy="2739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180" strike="noStrike" u="none">
                <a:solidFill>
                  <a:srgbClr val="17324d"/>
                </a:solidFill>
                <a:effectLst/>
                <a:uFillTx/>
                <a:latin typeface="Aptos"/>
                <a:ea typeface="Aptos"/>
              </a:rPr>
              <a:t>No formula is required. The goal is simply to make your request clear enough for the task.</a:t>
            </a:r>
            <a:endParaRPr b="0" lang="en-US" sz="1180" strike="noStrike" u="none">
              <a:solidFill>
                <a:srgbClr val="000000"/>
              </a:solidFill>
              <a:effectLst/>
              <a:uFillTx/>
              <a:latin typeface="Arial"/>
            </a:endParaRPr>
          </a:p>
        </p:txBody>
      </p:sp>
      <p:sp>
        <p:nvSpPr>
          <p:cNvPr id="228" name="PlaceHolder 1"/>
          <p:cNvSpPr>
            <a:spLocks noGrp="1"/>
          </p:cNvSpPr>
          <p:nvPr>
            <p:ph type="sldNum" idx="12"/>
          </p:nvPr>
        </p:nvSpPr>
        <p:spPr>
          <a:xfrm>
            <a:off x="11100960" y="6483240"/>
            <a:ext cx="411120" cy="182520"/>
          </a:xfrm>
          <a:prstGeom prst="rect">
            <a:avLst/>
          </a:prstGeom>
          <a:noFill/>
          <a:ln w="0">
            <a:noFill/>
          </a:ln>
        </p:spPr>
        <p:txBody>
          <a:bodyPr lIns="0" rIns="0" tIns="0" bIns="0" anchor="t">
            <a:noAutofit/>
          </a:bodyPr>
          <a:lstStyle>
            <a:lvl1pPr indent="0" algn="r" defTabSz="914400">
              <a:lnSpc>
                <a:spcPct val="100000"/>
              </a:lnSpc>
              <a:buNone/>
              <a:defRPr b="0" lang="en-US" sz="850" strike="noStrike" u="none">
                <a:solidFill>
                  <a:srgbClr val="66706b"/>
                </a:solidFill>
                <a:effectLst/>
                <a:uFillTx/>
                <a:latin typeface="Aptos"/>
                <a:ea typeface="Aptos"/>
              </a:defRPr>
            </a:lvl1pPr>
          </a:lstStyle>
          <a:p>
            <a:pPr indent="0" algn="r" defTabSz="914400">
              <a:lnSpc>
                <a:spcPct val="100000"/>
              </a:lnSpc>
              <a:buNone/>
            </a:pPr>
            <a:fld id="{BEA28BFE-C198-40D3-8CE1-6FCCB6E1B67B}" type="slidenum">
              <a:rPr b="0" lang="en-US" sz="850" strike="noStrike" u="none">
                <a:solidFill>
                  <a:srgbClr val="66706b"/>
                </a:solidFill>
                <a:effectLst/>
                <a:uFillTx/>
                <a:latin typeface="Aptos"/>
                <a:ea typeface="Aptos"/>
              </a:rPr>
              <a:t>&lt;number&gt;</a:t>
            </a:fld>
            <a:endParaRPr b="0" lang="en-US" sz="85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Text 0"/>
          <p:cNvSpPr/>
          <p:nvPr/>
        </p:nvSpPr>
        <p:spPr>
          <a:xfrm>
            <a:off x="640080" y="228600"/>
            <a:ext cx="36572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850" spc="130" strike="noStrike" u="none">
                <a:solidFill>
                  <a:srgbClr val="2e7d78"/>
                </a:solidFill>
                <a:effectLst/>
                <a:uFillTx/>
                <a:latin typeface="Aptos"/>
                <a:ea typeface="Aptos"/>
              </a:rPr>
              <a:t>4 · PROMPTING</a:t>
            </a:r>
            <a:endParaRPr b="0" lang="en-US" sz="850" strike="noStrike" u="none">
              <a:solidFill>
                <a:srgbClr val="000000"/>
              </a:solidFill>
              <a:effectLst/>
              <a:uFillTx/>
              <a:latin typeface="Arial"/>
            </a:endParaRPr>
          </a:p>
        </p:txBody>
      </p:sp>
      <p:sp>
        <p:nvSpPr>
          <p:cNvPr id="230" name="Text 1"/>
          <p:cNvSpPr/>
          <p:nvPr/>
        </p:nvSpPr>
        <p:spPr>
          <a:xfrm>
            <a:off x="640080" y="438840"/>
            <a:ext cx="10881000" cy="5025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600" strike="noStrike" u="none">
                <a:solidFill>
                  <a:srgbClr val="17324d"/>
                </a:solidFill>
                <a:effectLst/>
                <a:uFillTx/>
                <a:latin typeface="Aptos Display"/>
                <a:ea typeface="Aptos Display"/>
              </a:rPr>
              <a:t>Give AI enough context</a:t>
            </a:r>
            <a:endParaRPr b="0" lang="en-US" sz="2600" strike="noStrike" u="none">
              <a:solidFill>
                <a:srgbClr val="000000"/>
              </a:solidFill>
              <a:effectLst/>
              <a:uFillTx/>
              <a:latin typeface="Arial"/>
            </a:endParaRPr>
          </a:p>
        </p:txBody>
      </p:sp>
      <p:sp>
        <p:nvSpPr>
          <p:cNvPr id="231" name="Text 2"/>
          <p:cNvSpPr/>
          <p:nvPr/>
        </p:nvSpPr>
        <p:spPr>
          <a:xfrm>
            <a:off x="640080" y="978480"/>
            <a:ext cx="10743840" cy="328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66706b"/>
                </a:solidFill>
                <a:effectLst/>
                <a:uFillTx/>
                <a:latin typeface="Aptos"/>
                <a:ea typeface="Aptos"/>
              </a:rPr>
              <a:t>Four simple questions are usually enough.</a:t>
            </a:r>
            <a:endParaRPr b="0" lang="en-US" sz="1250" strike="noStrike" u="none">
              <a:solidFill>
                <a:srgbClr val="000000"/>
              </a:solidFill>
              <a:effectLst/>
              <a:uFillTx/>
              <a:latin typeface="Arial"/>
            </a:endParaRPr>
          </a:p>
        </p:txBody>
      </p:sp>
      <p:sp>
        <p:nvSpPr>
          <p:cNvPr id="232" name="Shape 3"/>
          <p:cNvSpPr/>
          <p:nvPr/>
        </p:nvSpPr>
        <p:spPr>
          <a:xfrm>
            <a:off x="640080" y="1343880"/>
            <a:ext cx="960120" cy="360"/>
          </a:xfrm>
          <a:prstGeom prst="line">
            <a:avLst/>
          </a:prstGeom>
          <a:ln w="3810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233" name="Shape 4"/>
          <p:cNvSpPr/>
          <p:nvPr/>
        </p:nvSpPr>
        <p:spPr>
          <a:xfrm>
            <a:off x="804600" y="1719000"/>
            <a:ext cx="5010480" cy="1535760"/>
          </a:xfrm>
          <a:prstGeom prst="roundRect">
            <a:avLst>
              <a:gd name="adj" fmla="val 7143"/>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34" name="Shape 5"/>
          <p:cNvSpPr/>
          <p:nvPr/>
        </p:nvSpPr>
        <p:spPr>
          <a:xfrm>
            <a:off x="1033200" y="2002680"/>
            <a:ext cx="475200" cy="47520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35" name="Text 6"/>
          <p:cNvSpPr/>
          <p:nvPr/>
        </p:nvSpPr>
        <p:spPr>
          <a:xfrm>
            <a:off x="1033200" y="2139840"/>
            <a:ext cx="475200" cy="1641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000" strike="noStrike" u="none">
                <a:solidFill>
                  <a:srgbClr val="ffffff"/>
                </a:solidFill>
                <a:effectLst/>
                <a:uFillTx/>
                <a:latin typeface="Aptos"/>
                <a:ea typeface="Aptos"/>
              </a:rPr>
              <a:t>1</a:t>
            </a:r>
            <a:endParaRPr b="0" lang="en-US" sz="1000" strike="noStrike" u="none">
              <a:solidFill>
                <a:srgbClr val="000000"/>
              </a:solidFill>
              <a:effectLst/>
              <a:uFillTx/>
              <a:latin typeface="Arial"/>
            </a:endParaRPr>
          </a:p>
        </p:txBody>
      </p:sp>
      <p:sp>
        <p:nvSpPr>
          <p:cNvPr id="236" name="Text 7"/>
          <p:cNvSpPr/>
          <p:nvPr/>
        </p:nvSpPr>
        <p:spPr>
          <a:xfrm>
            <a:off x="1737360" y="1956960"/>
            <a:ext cx="3611520" cy="282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40" strike="noStrike" u="none">
                <a:solidFill>
                  <a:srgbClr val="17324d"/>
                </a:solidFill>
                <a:effectLst/>
                <a:uFillTx/>
                <a:latin typeface="Aptos Display"/>
                <a:ea typeface="Aptos Display"/>
              </a:rPr>
              <a:t>What do you want?</a:t>
            </a:r>
            <a:endParaRPr b="0" lang="en-US" sz="1640" strike="noStrike" u="none">
              <a:solidFill>
                <a:srgbClr val="000000"/>
              </a:solidFill>
              <a:effectLst/>
              <a:uFillTx/>
              <a:latin typeface="Arial"/>
            </a:endParaRPr>
          </a:p>
        </p:txBody>
      </p:sp>
      <p:sp>
        <p:nvSpPr>
          <p:cNvPr id="237" name="Text 8"/>
          <p:cNvSpPr/>
          <p:nvPr/>
        </p:nvSpPr>
        <p:spPr>
          <a:xfrm>
            <a:off x="1737360" y="2404800"/>
            <a:ext cx="3611520" cy="4294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40" strike="noStrike" u="none">
                <a:solidFill>
                  <a:srgbClr val="26343d"/>
                </a:solidFill>
                <a:effectLst/>
                <a:uFillTx/>
                <a:latin typeface="Aptos"/>
                <a:ea typeface="Aptos"/>
              </a:rPr>
              <a:t>Describe the task or question.</a:t>
            </a:r>
            <a:endParaRPr b="0" lang="en-US" sz="1140" strike="noStrike" u="none">
              <a:solidFill>
                <a:srgbClr val="000000"/>
              </a:solidFill>
              <a:effectLst/>
              <a:uFillTx/>
              <a:latin typeface="Arial"/>
            </a:endParaRPr>
          </a:p>
        </p:txBody>
      </p:sp>
      <p:sp>
        <p:nvSpPr>
          <p:cNvPr id="238" name="Shape 9"/>
          <p:cNvSpPr/>
          <p:nvPr/>
        </p:nvSpPr>
        <p:spPr>
          <a:xfrm>
            <a:off x="6391800" y="1719000"/>
            <a:ext cx="5010480" cy="1535760"/>
          </a:xfrm>
          <a:prstGeom prst="roundRect">
            <a:avLst>
              <a:gd name="adj" fmla="val 7143"/>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39" name="Shape 10"/>
          <p:cNvSpPr/>
          <p:nvPr/>
        </p:nvSpPr>
        <p:spPr>
          <a:xfrm>
            <a:off x="6620400" y="2002680"/>
            <a:ext cx="475200" cy="47520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40" name="Text 11"/>
          <p:cNvSpPr/>
          <p:nvPr/>
        </p:nvSpPr>
        <p:spPr>
          <a:xfrm>
            <a:off x="6620400" y="2139840"/>
            <a:ext cx="475200" cy="1641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000" strike="noStrike" u="none">
                <a:solidFill>
                  <a:srgbClr val="ffffff"/>
                </a:solidFill>
                <a:effectLst/>
                <a:uFillTx/>
                <a:latin typeface="Aptos"/>
                <a:ea typeface="Aptos"/>
              </a:rPr>
              <a:t>2</a:t>
            </a:r>
            <a:endParaRPr b="0" lang="en-US" sz="1000" strike="noStrike" u="none">
              <a:solidFill>
                <a:srgbClr val="000000"/>
              </a:solidFill>
              <a:effectLst/>
              <a:uFillTx/>
              <a:latin typeface="Arial"/>
            </a:endParaRPr>
          </a:p>
        </p:txBody>
      </p:sp>
      <p:sp>
        <p:nvSpPr>
          <p:cNvPr id="241" name="Text 12"/>
          <p:cNvSpPr/>
          <p:nvPr/>
        </p:nvSpPr>
        <p:spPr>
          <a:xfrm>
            <a:off x="7324200" y="1956960"/>
            <a:ext cx="3611520" cy="282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40" strike="noStrike" u="none">
                <a:solidFill>
                  <a:srgbClr val="17324d"/>
                </a:solidFill>
                <a:effectLst/>
                <a:uFillTx/>
                <a:latin typeface="Aptos Display"/>
                <a:ea typeface="Aptos Display"/>
              </a:rPr>
              <a:t>Who is it for?</a:t>
            </a:r>
            <a:endParaRPr b="0" lang="en-US" sz="1640" strike="noStrike" u="none">
              <a:solidFill>
                <a:srgbClr val="000000"/>
              </a:solidFill>
              <a:effectLst/>
              <a:uFillTx/>
              <a:latin typeface="Arial"/>
            </a:endParaRPr>
          </a:p>
        </p:txBody>
      </p:sp>
      <p:sp>
        <p:nvSpPr>
          <p:cNvPr id="242" name="Text 13"/>
          <p:cNvSpPr/>
          <p:nvPr/>
        </p:nvSpPr>
        <p:spPr>
          <a:xfrm>
            <a:off x="7324200" y="2404800"/>
            <a:ext cx="3611520" cy="4294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40" strike="noStrike" u="none">
                <a:solidFill>
                  <a:srgbClr val="26343d"/>
                </a:solidFill>
                <a:effectLst/>
                <a:uFillTx/>
                <a:latin typeface="Aptos"/>
                <a:ea typeface="Aptos"/>
              </a:rPr>
              <a:t>Student, mentor, class, colleague, etc.</a:t>
            </a:r>
            <a:endParaRPr b="0" lang="en-US" sz="1140" strike="noStrike" u="none">
              <a:solidFill>
                <a:srgbClr val="000000"/>
              </a:solidFill>
              <a:effectLst/>
              <a:uFillTx/>
              <a:latin typeface="Arial"/>
            </a:endParaRPr>
          </a:p>
        </p:txBody>
      </p:sp>
      <p:sp>
        <p:nvSpPr>
          <p:cNvPr id="243" name="Shape 14"/>
          <p:cNvSpPr/>
          <p:nvPr/>
        </p:nvSpPr>
        <p:spPr>
          <a:xfrm>
            <a:off x="804600" y="3611880"/>
            <a:ext cx="5010480" cy="1535760"/>
          </a:xfrm>
          <a:prstGeom prst="roundRect">
            <a:avLst>
              <a:gd name="adj" fmla="val 7143"/>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44" name="Shape 15"/>
          <p:cNvSpPr/>
          <p:nvPr/>
        </p:nvSpPr>
        <p:spPr>
          <a:xfrm>
            <a:off x="1033200" y="3895200"/>
            <a:ext cx="475200" cy="475200"/>
          </a:xfrm>
          <a:prstGeom prst="ellipse">
            <a:avLst/>
          </a:prstGeom>
          <a:solidFill>
            <a:srgbClr val="b8653c"/>
          </a:solidFill>
          <a:ln w="12700">
            <a:solidFill>
              <a:srgbClr val="b8653c"/>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45" name="Text 16"/>
          <p:cNvSpPr/>
          <p:nvPr/>
        </p:nvSpPr>
        <p:spPr>
          <a:xfrm>
            <a:off x="1033200" y="4032360"/>
            <a:ext cx="475200" cy="1641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000" strike="noStrike" u="none">
                <a:solidFill>
                  <a:srgbClr val="ffffff"/>
                </a:solidFill>
                <a:effectLst/>
                <a:uFillTx/>
                <a:latin typeface="Aptos"/>
                <a:ea typeface="Aptos"/>
              </a:rPr>
              <a:t>3</a:t>
            </a:r>
            <a:endParaRPr b="0" lang="en-US" sz="1000" strike="noStrike" u="none">
              <a:solidFill>
                <a:srgbClr val="000000"/>
              </a:solidFill>
              <a:effectLst/>
              <a:uFillTx/>
              <a:latin typeface="Arial"/>
            </a:endParaRPr>
          </a:p>
        </p:txBody>
      </p:sp>
      <p:sp>
        <p:nvSpPr>
          <p:cNvPr id="246" name="Text 17"/>
          <p:cNvSpPr/>
          <p:nvPr/>
        </p:nvSpPr>
        <p:spPr>
          <a:xfrm>
            <a:off x="1737360" y="3849480"/>
            <a:ext cx="3611520" cy="282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40" strike="noStrike" u="none">
                <a:solidFill>
                  <a:srgbClr val="17324d"/>
                </a:solidFill>
                <a:effectLst/>
                <a:uFillTx/>
                <a:latin typeface="Aptos Display"/>
                <a:ea typeface="Aptos Display"/>
              </a:rPr>
              <a:t>What context matters?</a:t>
            </a:r>
            <a:endParaRPr b="0" lang="en-US" sz="1640" strike="noStrike" u="none">
              <a:solidFill>
                <a:srgbClr val="000000"/>
              </a:solidFill>
              <a:effectLst/>
              <a:uFillTx/>
              <a:latin typeface="Arial"/>
            </a:endParaRPr>
          </a:p>
        </p:txBody>
      </p:sp>
      <p:sp>
        <p:nvSpPr>
          <p:cNvPr id="247" name="Text 18"/>
          <p:cNvSpPr/>
          <p:nvPr/>
        </p:nvSpPr>
        <p:spPr>
          <a:xfrm>
            <a:off x="1737360" y="4297680"/>
            <a:ext cx="3611520" cy="4294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40" strike="noStrike" u="none">
                <a:solidFill>
                  <a:srgbClr val="26343d"/>
                </a:solidFill>
                <a:effectLst/>
                <a:uFillTx/>
                <a:latin typeface="Aptos"/>
                <a:ea typeface="Aptos"/>
              </a:rPr>
              <a:t>Give only the information needed for this task.</a:t>
            </a:r>
            <a:endParaRPr b="0" lang="en-US" sz="1140" strike="noStrike" u="none">
              <a:solidFill>
                <a:srgbClr val="000000"/>
              </a:solidFill>
              <a:effectLst/>
              <a:uFillTx/>
              <a:latin typeface="Arial"/>
            </a:endParaRPr>
          </a:p>
        </p:txBody>
      </p:sp>
      <p:sp>
        <p:nvSpPr>
          <p:cNvPr id="248" name="Shape 19"/>
          <p:cNvSpPr/>
          <p:nvPr/>
        </p:nvSpPr>
        <p:spPr>
          <a:xfrm>
            <a:off x="6391800" y="3611880"/>
            <a:ext cx="5010480" cy="1535760"/>
          </a:xfrm>
          <a:prstGeom prst="roundRect">
            <a:avLst>
              <a:gd name="adj" fmla="val 7143"/>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49" name="Shape 20"/>
          <p:cNvSpPr/>
          <p:nvPr/>
        </p:nvSpPr>
        <p:spPr>
          <a:xfrm>
            <a:off x="6620400" y="3895200"/>
            <a:ext cx="475200" cy="47520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50" name="Text 21"/>
          <p:cNvSpPr/>
          <p:nvPr/>
        </p:nvSpPr>
        <p:spPr>
          <a:xfrm>
            <a:off x="6620400" y="4032360"/>
            <a:ext cx="475200" cy="1641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000" strike="noStrike" u="none">
                <a:solidFill>
                  <a:srgbClr val="ffffff"/>
                </a:solidFill>
                <a:effectLst/>
                <a:uFillTx/>
                <a:latin typeface="Aptos"/>
                <a:ea typeface="Aptos"/>
              </a:rPr>
              <a:t>4</a:t>
            </a:r>
            <a:endParaRPr b="0" lang="en-US" sz="1000" strike="noStrike" u="none">
              <a:solidFill>
                <a:srgbClr val="000000"/>
              </a:solidFill>
              <a:effectLst/>
              <a:uFillTx/>
              <a:latin typeface="Arial"/>
            </a:endParaRPr>
          </a:p>
        </p:txBody>
      </p:sp>
      <p:sp>
        <p:nvSpPr>
          <p:cNvPr id="251" name="Text 22"/>
          <p:cNvSpPr/>
          <p:nvPr/>
        </p:nvSpPr>
        <p:spPr>
          <a:xfrm>
            <a:off x="7324200" y="3849480"/>
            <a:ext cx="3611520" cy="282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40" strike="noStrike" u="none">
                <a:solidFill>
                  <a:srgbClr val="17324d"/>
                </a:solidFill>
                <a:effectLst/>
                <a:uFillTx/>
                <a:latin typeface="Aptos Display"/>
                <a:ea typeface="Aptos Display"/>
              </a:rPr>
              <a:t>What should the result look like?</a:t>
            </a:r>
            <a:endParaRPr b="0" lang="en-US" sz="1640" strike="noStrike" u="none">
              <a:solidFill>
                <a:srgbClr val="000000"/>
              </a:solidFill>
              <a:effectLst/>
              <a:uFillTx/>
              <a:latin typeface="Arial"/>
            </a:endParaRPr>
          </a:p>
        </p:txBody>
      </p:sp>
      <p:sp>
        <p:nvSpPr>
          <p:cNvPr id="252" name="Text 23"/>
          <p:cNvSpPr/>
          <p:nvPr/>
        </p:nvSpPr>
        <p:spPr>
          <a:xfrm>
            <a:off x="7324200" y="4297680"/>
            <a:ext cx="3611520" cy="4294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40" strike="noStrike" u="none">
                <a:solidFill>
                  <a:srgbClr val="26343d"/>
                </a:solidFill>
                <a:effectLst/>
                <a:uFillTx/>
                <a:latin typeface="Aptos"/>
                <a:ea typeface="Aptos"/>
              </a:rPr>
              <a:t>Questions, checklist, short explanation, plan, table…</a:t>
            </a:r>
            <a:endParaRPr b="0" lang="en-US" sz="1140" strike="noStrike" u="none">
              <a:solidFill>
                <a:srgbClr val="000000"/>
              </a:solidFill>
              <a:effectLst/>
              <a:uFillTx/>
              <a:latin typeface="Arial"/>
            </a:endParaRPr>
          </a:p>
        </p:txBody>
      </p:sp>
      <p:sp>
        <p:nvSpPr>
          <p:cNvPr id="253" name="Shape 24"/>
          <p:cNvSpPr/>
          <p:nvPr/>
        </p:nvSpPr>
        <p:spPr>
          <a:xfrm>
            <a:off x="1856160" y="5623560"/>
            <a:ext cx="8439480" cy="438480"/>
          </a:xfrm>
          <a:prstGeom prst="roundRect">
            <a:avLst>
              <a:gd name="adj" fmla="val 25000"/>
            </a:avLst>
          </a:prstGeom>
          <a:solidFill>
            <a:srgbClr val="eee8dd"/>
          </a:solidFill>
          <a:ln w="12700">
            <a:solidFill>
              <a:srgbClr val="eee8dd">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54" name="Text 25"/>
          <p:cNvSpPr/>
          <p:nvPr/>
        </p:nvSpPr>
        <p:spPr>
          <a:xfrm>
            <a:off x="2075760" y="5760720"/>
            <a:ext cx="8000640" cy="1641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1060" strike="noStrike" u="none">
                <a:solidFill>
                  <a:srgbClr val="26343d"/>
                </a:solidFill>
                <a:effectLst/>
                <a:uFillTx/>
                <a:latin typeface="Aptos"/>
                <a:ea typeface="Aptos"/>
              </a:rPr>
              <a:t>Optional: add limits such as “do not make the decision”, “use neutral language” or “ask one question at a time”.</a:t>
            </a:r>
            <a:endParaRPr b="0" lang="en-US" sz="1060" strike="noStrike" u="none">
              <a:solidFill>
                <a:srgbClr val="000000"/>
              </a:solidFill>
              <a:effectLst/>
              <a:uFillTx/>
              <a:latin typeface="Arial"/>
            </a:endParaRPr>
          </a:p>
        </p:txBody>
      </p:sp>
      <p:sp>
        <p:nvSpPr>
          <p:cNvPr id="255" name="PlaceHolder 1"/>
          <p:cNvSpPr>
            <a:spLocks noGrp="1"/>
          </p:cNvSpPr>
          <p:nvPr>
            <p:ph type="sldNum" idx="13"/>
          </p:nvPr>
        </p:nvSpPr>
        <p:spPr>
          <a:xfrm>
            <a:off x="11100960" y="6483240"/>
            <a:ext cx="411120" cy="182520"/>
          </a:xfrm>
          <a:prstGeom prst="rect">
            <a:avLst/>
          </a:prstGeom>
          <a:noFill/>
          <a:ln w="0">
            <a:noFill/>
          </a:ln>
        </p:spPr>
        <p:txBody>
          <a:bodyPr lIns="0" rIns="0" tIns="0" bIns="0" anchor="t">
            <a:noAutofit/>
          </a:bodyPr>
          <a:lstStyle>
            <a:lvl1pPr indent="0" algn="r" defTabSz="914400">
              <a:lnSpc>
                <a:spcPct val="100000"/>
              </a:lnSpc>
              <a:buNone/>
              <a:defRPr b="0" lang="en-US" sz="850" strike="noStrike" u="none">
                <a:solidFill>
                  <a:srgbClr val="66706b"/>
                </a:solidFill>
                <a:effectLst/>
                <a:uFillTx/>
                <a:latin typeface="Aptos"/>
                <a:ea typeface="Aptos"/>
              </a:defRPr>
            </a:lvl1pPr>
          </a:lstStyle>
          <a:p>
            <a:pPr indent="0" algn="r" defTabSz="914400">
              <a:lnSpc>
                <a:spcPct val="100000"/>
              </a:lnSpc>
              <a:buNone/>
            </a:pPr>
            <a:fld id="{58098CF2-6DE2-4DDA-B22D-D4ED3C3F6C80}" type="slidenum">
              <a:rPr b="0" lang="en-US" sz="850" strike="noStrike" u="none">
                <a:solidFill>
                  <a:srgbClr val="66706b"/>
                </a:solidFill>
                <a:effectLst/>
                <a:uFillTx/>
                <a:latin typeface="Aptos"/>
                <a:ea typeface="Aptos"/>
              </a:rPr>
              <a:t>&lt;number&gt;</a:t>
            </a:fld>
            <a:endParaRPr b="0" lang="en-US" sz="85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6" name="Text 0"/>
          <p:cNvSpPr/>
          <p:nvPr/>
        </p:nvSpPr>
        <p:spPr>
          <a:xfrm>
            <a:off x="640080" y="228600"/>
            <a:ext cx="36572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850" spc="130" strike="noStrike" u="none">
                <a:solidFill>
                  <a:srgbClr val="2e7d78"/>
                </a:solidFill>
                <a:effectLst/>
                <a:uFillTx/>
                <a:latin typeface="Aptos"/>
                <a:ea typeface="Aptos"/>
              </a:rPr>
              <a:t>4 · PROMPTING</a:t>
            </a:r>
            <a:endParaRPr b="0" lang="en-US" sz="850" strike="noStrike" u="none">
              <a:solidFill>
                <a:srgbClr val="000000"/>
              </a:solidFill>
              <a:effectLst/>
              <a:uFillTx/>
              <a:latin typeface="Arial"/>
            </a:endParaRPr>
          </a:p>
        </p:txBody>
      </p:sp>
      <p:sp>
        <p:nvSpPr>
          <p:cNvPr id="257" name="Text 1"/>
          <p:cNvSpPr/>
          <p:nvPr/>
        </p:nvSpPr>
        <p:spPr>
          <a:xfrm>
            <a:off x="640080" y="438840"/>
            <a:ext cx="10881000" cy="5025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600" strike="noStrike" u="none">
                <a:solidFill>
                  <a:srgbClr val="17324d"/>
                </a:solidFill>
                <a:effectLst/>
                <a:uFillTx/>
                <a:latin typeface="Aptos Display"/>
                <a:ea typeface="Aptos Display"/>
              </a:rPr>
              <a:t>Try it yourself</a:t>
            </a:r>
            <a:endParaRPr b="0" lang="en-US" sz="2600" strike="noStrike" u="none">
              <a:solidFill>
                <a:srgbClr val="000000"/>
              </a:solidFill>
              <a:effectLst/>
              <a:uFillTx/>
              <a:latin typeface="Arial"/>
            </a:endParaRPr>
          </a:p>
        </p:txBody>
      </p:sp>
      <p:sp>
        <p:nvSpPr>
          <p:cNvPr id="258" name="Text 2"/>
          <p:cNvSpPr/>
          <p:nvPr/>
        </p:nvSpPr>
        <p:spPr>
          <a:xfrm>
            <a:off x="640080" y="978480"/>
            <a:ext cx="10743840" cy="328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66706b"/>
                </a:solidFill>
                <a:effectLst/>
                <a:uFillTx/>
                <a:latin typeface="Aptos"/>
                <a:ea typeface="Aptos"/>
              </a:rPr>
              <a:t>Write, test and improve one prompt.</a:t>
            </a:r>
            <a:endParaRPr b="0" lang="en-US" sz="1250" strike="noStrike" u="none">
              <a:solidFill>
                <a:srgbClr val="000000"/>
              </a:solidFill>
              <a:effectLst/>
              <a:uFillTx/>
              <a:latin typeface="Arial"/>
            </a:endParaRPr>
          </a:p>
        </p:txBody>
      </p:sp>
      <p:sp>
        <p:nvSpPr>
          <p:cNvPr id="259" name="Shape 3"/>
          <p:cNvSpPr/>
          <p:nvPr/>
        </p:nvSpPr>
        <p:spPr>
          <a:xfrm>
            <a:off x="640080" y="1343880"/>
            <a:ext cx="960120" cy="360"/>
          </a:xfrm>
          <a:prstGeom prst="line">
            <a:avLst/>
          </a:prstGeom>
          <a:ln w="3810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260" name="Shape 4"/>
          <p:cNvSpPr/>
          <p:nvPr/>
        </p:nvSpPr>
        <p:spPr>
          <a:xfrm>
            <a:off x="786240" y="1728360"/>
            <a:ext cx="4763520" cy="4196880"/>
          </a:xfrm>
          <a:prstGeom prst="roundRect">
            <a:avLst>
              <a:gd name="adj" fmla="val 2614"/>
            </a:avLst>
          </a:prstGeom>
          <a:solidFill>
            <a:srgbClr val="17324d"/>
          </a:solidFill>
          <a:ln w="12700">
            <a:solidFill>
              <a:srgbClr val="17324d">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61" name="Shape 5"/>
          <p:cNvSpPr/>
          <p:nvPr/>
        </p:nvSpPr>
        <p:spPr>
          <a:xfrm>
            <a:off x="1078920" y="2011680"/>
            <a:ext cx="1005480" cy="310680"/>
          </a:xfrm>
          <a:prstGeom prst="roundRect">
            <a:avLst>
              <a:gd name="adj" fmla="val 35294"/>
            </a:avLst>
          </a:prstGeom>
          <a:solidFill>
            <a:srgbClr val="32506b"/>
          </a:solidFill>
          <a:ln w="12700">
            <a:solidFill>
              <a:srgbClr val="32506b">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62" name="Text 6"/>
          <p:cNvSpPr/>
          <p:nvPr/>
        </p:nvSpPr>
        <p:spPr>
          <a:xfrm>
            <a:off x="1152000" y="2084760"/>
            <a:ext cx="85932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850" strike="noStrike" u="none">
                <a:solidFill>
                  <a:srgbClr val="ffffff"/>
                </a:solidFill>
                <a:effectLst/>
                <a:uFillTx/>
                <a:latin typeface="Aptos"/>
                <a:ea typeface="Aptos"/>
              </a:rPr>
              <a:t>SCENARIO</a:t>
            </a:r>
            <a:endParaRPr b="0" lang="en-US" sz="850" strike="noStrike" u="none">
              <a:solidFill>
                <a:srgbClr val="000000"/>
              </a:solidFill>
              <a:effectLst/>
              <a:uFillTx/>
              <a:latin typeface="Arial"/>
            </a:endParaRPr>
          </a:p>
        </p:txBody>
      </p:sp>
      <p:sp>
        <p:nvSpPr>
          <p:cNvPr id="263" name="Text 7"/>
          <p:cNvSpPr/>
          <p:nvPr/>
        </p:nvSpPr>
        <p:spPr>
          <a:xfrm>
            <a:off x="1078920" y="2615040"/>
            <a:ext cx="4068720" cy="804240"/>
          </a:xfrm>
          <a:prstGeom prst="rect">
            <a:avLst/>
          </a:prstGeom>
          <a:noFill/>
          <a:ln w="0">
            <a:noFill/>
          </a:ln>
        </p:spPr>
        <p:style>
          <a:lnRef idx="0"/>
          <a:fillRef idx="0"/>
          <a:effectRef idx="0"/>
          <a:fontRef idx="minor"/>
        </p:style>
        <p:txBody>
          <a:bodyPr lIns="0" rIns="0" tIns="0" bIns="0" anchor="ctr">
            <a:normAutofit fontScale="92500" lnSpcReduction="9999"/>
          </a:bodyPr>
          <a:p>
            <a:pPr defTabSz="914400">
              <a:lnSpc>
                <a:spcPct val="100000"/>
              </a:lnSpc>
              <a:tabLst>
                <a:tab algn="l" pos="0"/>
              </a:tabLst>
            </a:pPr>
            <a:r>
              <a:rPr b="1" lang="en-US" sz="2000" strike="noStrike" u="none">
                <a:solidFill>
                  <a:srgbClr val="ffffff"/>
                </a:solidFill>
                <a:effectLst/>
                <a:uFillTx/>
                <a:latin typeface="Aptos Display"/>
                <a:ea typeface="Aptos Display"/>
              </a:rPr>
              <a:t>A student is unsure whether to continue studying or start working.</a:t>
            </a:r>
            <a:endParaRPr b="0" lang="en-US" sz="2000" strike="noStrike" u="none">
              <a:solidFill>
                <a:srgbClr val="000000"/>
              </a:solidFill>
              <a:effectLst/>
              <a:uFillTx/>
              <a:latin typeface="Arial"/>
            </a:endParaRPr>
          </a:p>
        </p:txBody>
      </p:sp>
      <p:sp>
        <p:nvSpPr>
          <p:cNvPr id="264" name="Text 8"/>
          <p:cNvSpPr/>
          <p:nvPr/>
        </p:nvSpPr>
        <p:spPr>
          <a:xfrm>
            <a:off x="1078920" y="3730680"/>
            <a:ext cx="4068720" cy="73116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320" strike="noStrike" u="none">
                <a:solidFill>
                  <a:srgbClr val="dce7e6"/>
                </a:solidFill>
                <a:effectLst/>
                <a:uFillTx/>
                <a:latin typeface="Aptos"/>
                <a:ea typeface="Aptos"/>
              </a:rPr>
              <a:t>The student has not yet identified what matters most in the choice.</a:t>
            </a:r>
            <a:endParaRPr b="0" lang="en-US" sz="1320" strike="noStrike" u="none">
              <a:solidFill>
                <a:srgbClr val="000000"/>
              </a:solidFill>
              <a:effectLst/>
              <a:uFillTx/>
              <a:latin typeface="Arial"/>
            </a:endParaRPr>
          </a:p>
        </p:txBody>
      </p:sp>
      <p:sp>
        <p:nvSpPr>
          <p:cNvPr id="265" name="Shape 9"/>
          <p:cNvSpPr/>
          <p:nvPr/>
        </p:nvSpPr>
        <p:spPr>
          <a:xfrm>
            <a:off x="1078920" y="5139000"/>
            <a:ext cx="1051200" cy="310680"/>
          </a:xfrm>
          <a:prstGeom prst="roundRect">
            <a:avLst>
              <a:gd name="adj" fmla="val 35294"/>
            </a:avLst>
          </a:prstGeom>
          <a:solidFill>
            <a:srgbClr val="4a918c"/>
          </a:solidFill>
          <a:ln w="12700">
            <a:solidFill>
              <a:srgbClr val="4a918c">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66" name="Text 10"/>
          <p:cNvSpPr/>
          <p:nvPr/>
        </p:nvSpPr>
        <p:spPr>
          <a:xfrm>
            <a:off x="1152000" y="5212080"/>
            <a:ext cx="90504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850" strike="noStrike" u="none">
                <a:solidFill>
                  <a:srgbClr val="ffffff"/>
                </a:solidFill>
                <a:effectLst/>
                <a:uFillTx/>
                <a:latin typeface="Aptos"/>
                <a:ea typeface="Aptos"/>
              </a:rPr>
              <a:t>8 MINUTES</a:t>
            </a:r>
            <a:endParaRPr b="0" lang="en-US" sz="850" strike="noStrike" u="none">
              <a:solidFill>
                <a:srgbClr val="000000"/>
              </a:solidFill>
              <a:effectLst/>
              <a:uFillTx/>
              <a:latin typeface="Arial"/>
            </a:endParaRPr>
          </a:p>
        </p:txBody>
      </p:sp>
      <p:sp>
        <p:nvSpPr>
          <p:cNvPr id="267" name="Text 11"/>
          <p:cNvSpPr/>
          <p:nvPr/>
        </p:nvSpPr>
        <p:spPr>
          <a:xfrm>
            <a:off x="2331720" y="5221080"/>
            <a:ext cx="241380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070" strike="noStrike" u="none">
                <a:solidFill>
                  <a:srgbClr val="dce7e6"/>
                </a:solidFill>
                <a:effectLst/>
                <a:uFillTx/>
                <a:latin typeface="Aptos"/>
                <a:ea typeface="Aptos"/>
              </a:rPr>
              <a:t>Work individually or in pairs.</a:t>
            </a:r>
            <a:endParaRPr b="0" lang="en-US" sz="1070" strike="noStrike" u="none">
              <a:solidFill>
                <a:srgbClr val="000000"/>
              </a:solidFill>
              <a:effectLst/>
              <a:uFillTx/>
              <a:latin typeface="Arial"/>
            </a:endParaRPr>
          </a:p>
        </p:txBody>
      </p:sp>
      <p:sp>
        <p:nvSpPr>
          <p:cNvPr id="268" name="Shape 12"/>
          <p:cNvSpPr/>
          <p:nvPr/>
        </p:nvSpPr>
        <p:spPr>
          <a:xfrm>
            <a:off x="6053400" y="1856160"/>
            <a:ext cx="493560" cy="49356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69" name="Text 13"/>
          <p:cNvSpPr/>
          <p:nvPr/>
        </p:nvSpPr>
        <p:spPr>
          <a:xfrm>
            <a:off x="6053400" y="2002680"/>
            <a:ext cx="493560" cy="1641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000" strike="noStrike" u="none">
                <a:solidFill>
                  <a:srgbClr val="ffffff"/>
                </a:solidFill>
                <a:effectLst/>
                <a:uFillTx/>
                <a:latin typeface="Aptos"/>
                <a:ea typeface="Aptos"/>
              </a:rPr>
              <a:t>1</a:t>
            </a:r>
            <a:endParaRPr b="0" lang="en-US" sz="1000" strike="noStrike" u="none">
              <a:solidFill>
                <a:srgbClr val="000000"/>
              </a:solidFill>
              <a:effectLst/>
              <a:uFillTx/>
              <a:latin typeface="Arial"/>
            </a:endParaRPr>
          </a:p>
        </p:txBody>
      </p:sp>
      <p:sp>
        <p:nvSpPr>
          <p:cNvPr id="270" name="Text 14"/>
          <p:cNvSpPr/>
          <p:nvPr/>
        </p:nvSpPr>
        <p:spPr>
          <a:xfrm>
            <a:off x="6784920" y="1883520"/>
            <a:ext cx="98712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29" strike="noStrike" u="none">
                <a:solidFill>
                  <a:srgbClr val="17324d"/>
                </a:solidFill>
                <a:effectLst/>
                <a:uFillTx/>
                <a:latin typeface="Aptos Display"/>
                <a:ea typeface="Aptos Display"/>
              </a:rPr>
              <a:t>Write</a:t>
            </a:r>
            <a:endParaRPr b="0" lang="en-US" sz="1629" strike="noStrike" u="none">
              <a:solidFill>
                <a:srgbClr val="000000"/>
              </a:solidFill>
              <a:effectLst/>
              <a:uFillTx/>
              <a:latin typeface="Arial"/>
            </a:endParaRPr>
          </a:p>
        </p:txBody>
      </p:sp>
      <p:sp>
        <p:nvSpPr>
          <p:cNvPr id="271" name="Text 15"/>
          <p:cNvSpPr/>
          <p:nvPr/>
        </p:nvSpPr>
        <p:spPr>
          <a:xfrm>
            <a:off x="7845480" y="1837800"/>
            <a:ext cx="3273120" cy="56664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60" strike="noStrike" u="none">
                <a:solidFill>
                  <a:srgbClr val="26343d"/>
                </a:solidFill>
                <a:effectLst/>
                <a:uFillTx/>
                <a:latin typeface="Aptos"/>
                <a:ea typeface="Aptos"/>
              </a:rPr>
              <a:t>Ask AI to help you prepare a 10-minute coaching conversation.</a:t>
            </a:r>
            <a:endParaRPr b="0" lang="en-US" sz="1160" strike="noStrike" u="none">
              <a:solidFill>
                <a:srgbClr val="000000"/>
              </a:solidFill>
              <a:effectLst/>
              <a:uFillTx/>
              <a:latin typeface="Arial"/>
            </a:endParaRPr>
          </a:p>
        </p:txBody>
      </p:sp>
      <p:sp>
        <p:nvSpPr>
          <p:cNvPr id="272" name="Shape 16"/>
          <p:cNvSpPr/>
          <p:nvPr/>
        </p:nvSpPr>
        <p:spPr>
          <a:xfrm>
            <a:off x="6053400" y="3117960"/>
            <a:ext cx="493560" cy="49356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73" name="Text 17"/>
          <p:cNvSpPr/>
          <p:nvPr/>
        </p:nvSpPr>
        <p:spPr>
          <a:xfrm>
            <a:off x="6053400" y="3264480"/>
            <a:ext cx="493560" cy="1641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000" strike="noStrike" u="none">
                <a:solidFill>
                  <a:srgbClr val="ffffff"/>
                </a:solidFill>
                <a:effectLst/>
                <a:uFillTx/>
                <a:latin typeface="Aptos"/>
                <a:ea typeface="Aptos"/>
              </a:rPr>
              <a:t>2</a:t>
            </a:r>
            <a:endParaRPr b="0" lang="en-US" sz="1000" strike="noStrike" u="none">
              <a:solidFill>
                <a:srgbClr val="000000"/>
              </a:solidFill>
              <a:effectLst/>
              <a:uFillTx/>
              <a:latin typeface="Arial"/>
            </a:endParaRPr>
          </a:p>
        </p:txBody>
      </p:sp>
      <p:sp>
        <p:nvSpPr>
          <p:cNvPr id="274" name="Text 18"/>
          <p:cNvSpPr/>
          <p:nvPr/>
        </p:nvSpPr>
        <p:spPr>
          <a:xfrm>
            <a:off x="6784920" y="3145680"/>
            <a:ext cx="98712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29" strike="noStrike" u="none">
                <a:solidFill>
                  <a:srgbClr val="17324d"/>
                </a:solidFill>
                <a:effectLst/>
                <a:uFillTx/>
                <a:latin typeface="Aptos Display"/>
                <a:ea typeface="Aptos Display"/>
              </a:rPr>
              <a:t>Test</a:t>
            </a:r>
            <a:endParaRPr b="0" lang="en-US" sz="1629" strike="noStrike" u="none">
              <a:solidFill>
                <a:srgbClr val="000000"/>
              </a:solidFill>
              <a:effectLst/>
              <a:uFillTx/>
              <a:latin typeface="Arial"/>
            </a:endParaRPr>
          </a:p>
        </p:txBody>
      </p:sp>
      <p:sp>
        <p:nvSpPr>
          <p:cNvPr id="275" name="Text 19"/>
          <p:cNvSpPr/>
          <p:nvPr/>
        </p:nvSpPr>
        <p:spPr>
          <a:xfrm>
            <a:off x="7845480" y="3099960"/>
            <a:ext cx="3273120" cy="56664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60" strike="noStrike" u="none">
                <a:solidFill>
                  <a:srgbClr val="26343d"/>
                </a:solidFill>
                <a:effectLst/>
                <a:uFillTx/>
                <a:latin typeface="Aptos"/>
                <a:ea typeface="Aptos"/>
              </a:rPr>
              <a:t>Read the response. Where does it help? Where does it assume too much?</a:t>
            </a:r>
            <a:endParaRPr b="0" lang="en-US" sz="1160" strike="noStrike" u="none">
              <a:solidFill>
                <a:srgbClr val="000000"/>
              </a:solidFill>
              <a:effectLst/>
              <a:uFillTx/>
              <a:latin typeface="Arial"/>
            </a:endParaRPr>
          </a:p>
        </p:txBody>
      </p:sp>
      <p:sp>
        <p:nvSpPr>
          <p:cNvPr id="276" name="Shape 20"/>
          <p:cNvSpPr/>
          <p:nvPr/>
        </p:nvSpPr>
        <p:spPr>
          <a:xfrm>
            <a:off x="6053400" y="4380120"/>
            <a:ext cx="493560" cy="49356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77" name="Text 21"/>
          <p:cNvSpPr/>
          <p:nvPr/>
        </p:nvSpPr>
        <p:spPr>
          <a:xfrm>
            <a:off x="6053400" y="4526280"/>
            <a:ext cx="493560" cy="1641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000" strike="noStrike" u="none">
                <a:solidFill>
                  <a:srgbClr val="ffffff"/>
                </a:solidFill>
                <a:effectLst/>
                <a:uFillTx/>
                <a:latin typeface="Aptos"/>
                <a:ea typeface="Aptos"/>
              </a:rPr>
              <a:t>3</a:t>
            </a:r>
            <a:endParaRPr b="0" lang="en-US" sz="1000" strike="noStrike" u="none">
              <a:solidFill>
                <a:srgbClr val="000000"/>
              </a:solidFill>
              <a:effectLst/>
              <a:uFillTx/>
              <a:latin typeface="Arial"/>
            </a:endParaRPr>
          </a:p>
        </p:txBody>
      </p:sp>
      <p:sp>
        <p:nvSpPr>
          <p:cNvPr id="278" name="Text 22"/>
          <p:cNvSpPr/>
          <p:nvPr/>
        </p:nvSpPr>
        <p:spPr>
          <a:xfrm>
            <a:off x="6784920" y="4407480"/>
            <a:ext cx="98712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29" strike="noStrike" u="none">
                <a:solidFill>
                  <a:srgbClr val="17324d"/>
                </a:solidFill>
                <a:effectLst/>
                <a:uFillTx/>
                <a:latin typeface="Aptos Display"/>
                <a:ea typeface="Aptos Display"/>
              </a:rPr>
              <a:t>Improve</a:t>
            </a:r>
            <a:endParaRPr b="0" lang="en-US" sz="1629" strike="noStrike" u="none">
              <a:solidFill>
                <a:srgbClr val="000000"/>
              </a:solidFill>
              <a:effectLst/>
              <a:uFillTx/>
              <a:latin typeface="Arial"/>
            </a:endParaRPr>
          </a:p>
        </p:txBody>
      </p:sp>
      <p:sp>
        <p:nvSpPr>
          <p:cNvPr id="279" name="Text 23"/>
          <p:cNvSpPr/>
          <p:nvPr/>
        </p:nvSpPr>
        <p:spPr>
          <a:xfrm>
            <a:off x="7845480" y="4361760"/>
            <a:ext cx="3273120" cy="56664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160" strike="noStrike" u="none">
                <a:solidFill>
                  <a:srgbClr val="26343d"/>
                </a:solidFill>
                <a:effectLst/>
                <a:uFillTx/>
                <a:latin typeface="Aptos"/>
                <a:ea typeface="Aptos"/>
              </a:rPr>
              <a:t>Change the prompt once and compare the result.</a:t>
            </a:r>
            <a:endParaRPr b="0" lang="en-US" sz="1160" strike="noStrike" u="none">
              <a:solidFill>
                <a:srgbClr val="000000"/>
              </a:solidFill>
              <a:effectLst/>
              <a:uFillTx/>
              <a:latin typeface="Arial"/>
            </a:endParaRPr>
          </a:p>
        </p:txBody>
      </p:sp>
      <p:sp>
        <p:nvSpPr>
          <p:cNvPr id="280" name="Text 24"/>
          <p:cNvSpPr/>
          <p:nvPr/>
        </p:nvSpPr>
        <p:spPr>
          <a:xfrm>
            <a:off x="6053400" y="5513760"/>
            <a:ext cx="5211720" cy="3470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70" strike="noStrike" u="none">
                <a:solidFill>
                  <a:srgbClr val="2e7d78"/>
                </a:solidFill>
                <a:effectLst/>
                <a:uFillTx/>
                <a:latin typeface="Aptos"/>
                <a:ea typeface="Aptos"/>
              </a:rPr>
              <a:t>Debrief question: What changed when you made the prompt more specific?</a:t>
            </a:r>
            <a:endParaRPr b="0" lang="en-US" sz="1170" strike="noStrike" u="none">
              <a:solidFill>
                <a:srgbClr val="000000"/>
              </a:solidFill>
              <a:effectLst/>
              <a:uFillTx/>
              <a:latin typeface="Arial"/>
            </a:endParaRPr>
          </a:p>
        </p:txBody>
      </p:sp>
      <p:sp>
        <p:nvSpPr>
          <p:cNvPr id="281" name="PlaceHolder 1"/>
          <p:cNvSpPr>
            <a:spLocks noGrp="1"/>
          </p:cNvSpPr>
          <p:nvPr>
            <p:ph type="sldNum" idx="14"/>
          </p:nvPr>
        </p:nvSpPr>
        <p:spPr>
          <a:xfrm>
            <a:off x="11100960" y="6483240"/>
            <a:ext cx="411120" cy="182520"/>
          </a:xfrm>
          <a:prstGeom prst="rect">
            <a:avLst/>
          </a:prstGeom>
          <a:noFill/>
          <a:ln w="0">
            <a:noFill/>
          </a:ln>
        </p:spPr>
        <p:txBody>
          <a:bodyPr lIns="0" rIns="0" tIns="0" bIns="0" anchor="t">
            <a:noAutofit/>
          </a:bodyPr>
          <a:lstStyle>
            <a:lvl1pPr indent="0" algn="r" defTabSz="914400">
              <a:lnSpc>
                <a:spcPct val="100000"/>
              </a:lnSpc>
              <a:buNone/>
              <a:defRPr b="0" lang="en-US" sz="850" strike="noStrike" u="none">
                <a:solidFill>
                  <a:srgbClr val="66706b"/>
                </a:solidFill>
                <a:effectLst/>
                <a:uFillTx/>
                <a:latin typeface="Aptos"/>
                <a:ea typeface="Aptos"/>
              </a:defRPr>
            </a:lvl1pPr>
          </a:lstStyle>
          <a:p>
            <a:pPr indent="0" algn="r" defTabSz="914400">
              <a:lnSpc>
                <a:spcPct val="100000"/>
              </a:lnSpc>
              <a:buNone/>
            </a:pPr>
            <a:fld id="{94F319ED-44BF-467C-AF81-1AE84E4BD7A0}" type="slidenum">
              <a:rPr b="0" lang="en-US" sz="850" strike="noStrike" u="none">
                <a:solidFill>
                  <a:srgbClr val="66706b"/>
                </a:solidFill>
                <a:effectLst/>
                <a:uFillTx/>
                <a:latin typeface="Aptos"/>
                <a:ea typeface="Aptos"/>
              </a:rPr>
              <a:t>&lt;number&gt;</a:t>
            </a:fld>
            <a:endParaRPr b="0" lang="en-US" sz="85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2" name="Text 0"/>
          <p:cNvSpPr/>
          <p:nvPr/>
        </p:nvSpPr>
        <p:spPr>
          <a:xfrm>
            <a:off x="640080" y="228600"/>
            <a:ext cx="36572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850" spc="130" strike="noStrike" u="none">
                <a:solidFill>
                  <a:srgbClr val="2e7d78"/>
                </a:solidFill>
                <a:effectLst/>
                <a:uFillTx/>
                <a:latin typeface="Aptos"/>
                <a:ea typeface="Aptos"/>
              </a:rPr>
              <a:t>5 · THINK WITH AI</a:t>
            </a:r>
            <a:endParaRPr b="0" lang="en-US" sz="850" strike="noStrike" u="none">
              <a:solidFill>
                <a:srgbClr val="000000"/>
              </a:solidFill>
              <a:effectLst/>
              <a:uFillTx/>
              <a:latin typeface="Arial"/>
            </a:endParaRPr>
          </a:p>
        </p:txBody>
      </p:sp>
      <p:sp>
        <p:nvSpPr>
          <p:cNvPr id="283" name="Text 1"/>
          <p:cNvSpPr/>
          <p:nvPr/>
        </p:nvSpPr>
        <p:spPr>
          <a:xfrm>
            <a:off x="640080" y="438840"/>
            <a:ext cx="10881000" cy="5025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600" strike="noStrike" u="none">
                <a:solidFill>
                  <a:srgbClr val="17324d"/>
                </a:solidFill>
                <a:effectLst/>
                <a:uFillTx/>
                <a:latin typeface="Aptos Display"/>
                <a:ea typeface="Aptos Display"/>
              </a:rPr>
              <a:t>Ask AI to help you think</a:t>
            </a:r>
            <a:endParaRPr b="0" lang="en-US" sz="2600" strike="noStrike" u="none">
              <a:solidFill>
                <a:srgbClr val="000000"/>
              </a:solidFill>
              <a:effectLst/>
              <a:uFillTx/>
              <a:latin typeface="Arial"/>
            </a:endParaRPr>
          </a:p>
        </p:txBody>
      </p:sp>
      <p:sp>
        <p:nvSpPr>
          <p:cNvPr id="284" name="Text 2"/>
          <p:cNvSpPr/>
          <p:nvPr/>
        </p:nvSpPr>
        <p:spPr>
          <a:xfrm>
            <a:off x="640080" y="978480"/>
            <a:ext cx="10743840" cy="328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66706b"/>
                </a:solidFill>
                <a:effectLst/>
                <a:uFillTx/>
                <a:latin typeface="Aptos"/>
                <a:ea typeface="Aptos"/>
              </a:rPr>
              <a:t>A good interaction can be a conversation, not a one-off answer.</a:t>
            </a:r>
            <a:endParaRPr b="0" lang="en-US" sz="1250" strike="noStrike" u="none">
              <a:solidFill>
                <a:srgbClr val="000000"/>
              </a:solidFill>
              <a:effectLst/>
              <a:uFillTx/>
              <a:latin typeface="Arial"/>
            </a:endParaRPr>
          </a:p>
        </p:txBody>
      </p:sp>
      <p:sp>
        <p:nvSpPr>
          <p:cNvPr id="285" name="Shape 3"/>
          <p:cNvSpPr/>
          <p:nvPr/>
        </p:nvSpPr>
        <p:spPr>
          <a:xfrm>
            <a:off x="640080" y="1343880"/>
            <a:ext cx="960120" cy="360"/>
          </a:xfrm>
          <a:prstGeom prst="line">
            <a:avLst/>
          </a:prstGeom>
          <a:ln w="3810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286" name="Shape 4"/>
          <p:cNvSpPr/>
          <p:nvPr/>
        </p:nvSpPr>
        <p:spPr>
          <a:xfrm>
            <a:off x="804600" y="1792080"/>
            <a:ext cx="5010480" cy="3593160"/>
          </a:xfrm>
          <a:prstGeom prst="roundRect">
            <a:avLst>
              <a:gd name="adj" fmla="val 3053"/>
            </a:avLst>
          </a:prstGeom>
          <a:solidFill>
            <a:srgbClr val="f5e8e0"/>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87" name="Shape 5"/>
          <p:cNvSpPr/>
          <p:nvPr/>
        </p:nvSpPr>
        <p:spPr>
          <a:xfrm>
            <a:off x="1078920" y="2057400"/>
            <a:ext cx="1416960" cy="310680"/>
          </a:xfrm>
          <a:prstGeom prst="roundRect">
            <a:avLst>
              <a:gd name="adj" fmla="val 35294"/>
            </a:avLst>
          </a:prstGeom>
          <a:solidFill>
            <a:srgbClr val="eed8d5"/>
          </a:solidFill>
          <a:ln w="12700">
            <a:solidFill>
              <a:srgbClr val="eed8d5">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88" name="Text 6"/>
          <p:cNvSpPr/>
          <p:nvPr/>
        </p:nvSpPr>
        <p:spPr>
          <a:xfrm>
            <a:off x="1152000" y="2130480"/>
            <a:ext cx="127080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850" strike="noStrike" u="none">
                <a:solidFill>
                  <a:srgbClr val="a94a42"/>
                </a:solidFill>
                <a:effectLst/>
                <a:uFillTx/>
                <a:latin typeface="Aptos"/>
                <a:ea typeface="Aptos"/>
              </a:rPr>
              <a:t>ANSWER FOR ME</a:t>
            </a:r>
            <a:endParaRPr b="0" lang="en-US" sz="850" strike="noStrike" u="none">
              <a:solidFill>
                <a:srgbClr val="000000"/>
              </a:solidFill>
              <a:effectLst/>
              <a:uFillTx/>
              <a:latin typeface="Arial"/>
            </a:endParaRPr>
          </a:p>
        </p:txBody>
      </p:sp>
      <p:sp>
        <p:nvSpPr>
          <p:cNvPr id="289" name="Text 7"/>
          <p:cNvSpPr/>
          <p:nvPr/>
        </p:nvSpPr>
        <p:spPr>
          <a:xfrm>
            <a:off x="1078920" y="2761560"/>
            <a:ext cx="4132800" cy="5025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100" strike="noStrike" u="none">
                <a:solidFill>
                  <a:srgbClr val="17324d"/>
                </a:solidFill>
                <a:effectLst/>
                <a:uFillTx/>
                <a:latin typeface="Aptos Display"/>
                <a:ea typeface="Aptos Display"/>
              </a:rPr>
              <a:t>“Tell me what job I should choose.”</a:t>
            </a:r>
            <a:endParaRPr b="0" lang="en-US" sz="2100" strike="noStrike" u="none">
              <a:solidFill>
                <a:srgbClr val="000000"/>
              </a:solidFill>
              <a:effectLst/>
              <a:uFillTx/>
              <a:latin typeface="Arial"/>
            </a:endParaRPr>
          </a:p>
        </p:txBody>
      </p:sp>
      <p:sp>
        <p:nvSpPr>
          <p:cNvPr id="290" name="Text 8"/>
          <p:cNvSpPr/>
          <p:nvPr/>
        </p:nvSpPr>
        <p:spPr>
          <a:xfrm>
            <a:off x="1078920" y="3657600"/>
            <a:ext cx="4151160" cy="74952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230" strike="noStrike" u="none">
                <a:solidFill>
                  <a:srgbClr val="26343d"/>
                </a:solidFill>
                <a:effectLst/>
                <a:uFillTx/>
                <a:latin typeface="Aptos"/>
                <a:ea typeface="Aptos"/>
              </a:rPr>
              <a:t>The AI is pushed towards a conclusion before the student has explored what matters.</a:t>
            </a:r>
            <a:endParaRPr b="0" lang="en-US" sz="1230" strike="noStrike" u="none">
              <a:solidFill>
                <a:srgbClr val="000000"/>
              </a:solidFill>
              <a:effectLst/>
              <a:uFillTx/>
              <a:latin typeface="Arial"/>
            </a:endParaRPr>
          </a:p>
        </p:txBody>
      </p:sp>
      <p:sp>
        <p:nvSpPr>
          <p:cNvPr id="291" name="Shape 9"/>
          <p:cNvSpPr/>
          <p:nvPr/>
        </p:nvSpPr>
        <p:spPr>
          <a:xfrm>
            <a:off x="6181200" y="1792080"/>
            <a:ext cx="5211720" cy="3593160"/>
          </a:xfrm>
          <a:prstGeom prst="roundRect">
            <a:avLst>
              <a:gd name="adj" fmla="val 3053"/>
            </a:avLst>
          </a:prstGeom>
          <a:solidFill>
            <a:srgbClr val="e5f0ee"/>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92" name="Shape 10"/>
          <p:cNvSpPr/>
          <p:nvPr/>
        </p:nvSpPr>
        <p:spPr>
          <a:xfrm>
            <a:off x="6455520" y="2057400"/>
            <a:ext cx="1352880" cy="310680"/>
          </a:xfrm>
          <a:prstGeom prst="roundRect">
            <a:avLst>
              <a:gd name="adj" fmla="val 35294"/>
            </a:avLst>
          </a:prstGeom>
          <a:solidFill>
            <a:srgbClr val="d5e7e4"/>
          </a:solidFill>
          <a:ln w="12700">
            <a:solidFill>
              <a:srgbClr val="d5e7e4">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93" name="Text 11"/>
          <p:cNvSpPr/>
          <p:nvPr/>
        </p:nvSpPr>
        <p:spPr>
          <a:xfrm>
            <a:off x="6528960" y="2130480"/>
            <a:ext cx="1206720" cy="145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850" strike="noStrike" u="none">
                <a:solidFill>
                  <a:srgbClr val="2e7d78"/>
                </a:solidFill>
                <a:effectLst/>
                <a:uFillTx/>
                <a:latin typeface="Aptos"/>
                <a:ea typeface="Aptos"/>
              </a:rPr>
              <a:t>THINK WITH ME</a:t>
            </a:r>
            <a:endParaRPr b="0" lang="en-US" sz="850" strike="noStrike" u="none">
              <a:solidFill>
                <a:srgbClr val="000000"/>
              </a:solidFill>
              <a:effectLst/>
              <a:uFillTx/>
              <a:latin typeface="Arial"/>
            </a:endParaRPr>
          </a:p>
        </p:txBody>
      </p:sp>
      <p:sp>
        <p:nvSpPr>
          <p:cNvPr id="294" name="Text 12"/>
          <p:cNvSpPr/>
          <p:nvPr/>
        </p:nvSpPr>
        <p:spPr>
          <a:xfrm>
            <a:off x="6455520" y="2679120"/>
            <a:ext cx="4507560" cy="207540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290" strike="noStrike" u="none">
                <a:solidFill>
                  <a:srgbClr val="26343d"/>
                </a:solidFill>
                <a:effectLst/>
                <a:uFillTx/>
                <a:latin typeface="Aptos"/>
                <a:ea typeface="Aptos"/>
              </a:rPr>
              <a:t>“Help me think through what kind of work might fit me. Ask one question at a time about what I enjoy, what I am good at, what I want to learn and what matters to me. Do not choose for me. At the end, summarise what I have said and suggest questions I can discuss with my mentor.”</a:t>
            </a:r>
            <a:endParaRPr b="0" lang="en-US" sz="1290" strike="noStrike" u="none">
              <a:solidFill>
                <a:srgbClr val="000000"/>
              </a:solidFill>
              <a:effectLst/>
              <a:uFillTx/>
              <a:latin typeface="Arial"/>
            </a:endParaRPr>
          </a:p>
        </p:txBody>
      </p:sp>
      <p:sp>
        <p:nvSpPr>
          <p:cNvPr id="295" name="Shape 13"/>
          <p:cNvSpPr/>
          <p:nvPr/>
        </p:nvSpPr>
        <p:spPr>
          <a:xfrm>
            <a:off x="2853000" y="5532120"/>
            <a:ext cx="6455160" cy="456840"/>
          </a:xfrm>
          <a:prstGeom prst="roundRect">
            <a:avLst>
              <a:gd name="adj" fmla="val 24000"/>
            </a:avLst>
          </a:prstGeom>
          <a:solidFill>
            <a:srgbClr val="eee8dd"/>
          </a:solidFill>
          <a:ln w="12700">
            <a:solidFill>
              <a:srgbClr val="eee8dd">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96" name="Text 14"/>
          <p:cNvSpPr/>
          <p:nvPr/>
        </p:nvSpPr>
        <p:spPr>
          <a:xfrm>
            <a:off x="3099960" y="5669280"/>
            <a:ext cx="5943240" cy="1641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070" strike="noStrike" u="none">
                <a:solidFill>
                  <a:srgbClr val="17324d"/>
                </a:solidFill>
                <a:effectLst/>
                <a:uFillTx/>
                <a:latin typeface="Aptos"/>
                <a:ea typeface="Aptos"/>
              </a:rPr>
              <a:t>Guiding questions → reflection → summary → conversation with a human mentor</a:t>
            </a:r>
            <a:endParaRPr b="0" lang="en-US" sz="1070" strike="noStrike" u="none">
              <a:solidFill>
                <a:srgbClr val="000000"/>
              </a:solidFill>
              <a:effectLst/>
              <a:uFillTx/>
              <a:latin typeface="Arial"/>
            </a:endParaRPr>
          </a:p>
        </p:txBody>
      </p:sp>
      <p:sp>
        <p:nvSpPr>
          <p:cNvPr id="297" name="PlaceHolder 1"/>
          <p:cNvSpPr>
            <a:spLocks noGrp="1"/>
          </p:cNvSpPr>
          <p:nvPr>
            <p:ph type="sldNum" idx="15"/>
          </p:nvPr>
        </p:nvSpPr>
        <p:spPr>
          <a:xfrm>
            <a:off x="11100960" y="6483240"/>
            <a:ext cx="411120" cy="182520"/>
          </a:xfrm>
          <a:prstGeom prst="rect">
            <a:avLst/>
          </a:prstGeom>
          <a:noFill/>
          <a:ln w="0">
            <a:noFill/>
          </a:ln>
        </p:spPr>
        <p:txBody>
          <a:bodyPr lIns="0" rIns="0" tIns="0" bIns="0" anchor="t">
            <a:noAutofit/>
          </a:bodyPr>
          <a:lstStyle>
            <a:lvl1pPr indent="0" algn="r" defTabSz="914400">
              <a:lnSpc>
                <a:spcPct val="100000"/>
              </a:lnSpc>
              <a:buNone/>
              <a:defRPr b="0" lang="en-US" sz="850" strike="noStrike" u="none">
                <a:solidFill>
                  <a:srgbClr val="66706b"/>
                </a:solidFill>
                <a:effectLst/>
                <a:uFillTx/>
                <a:latin typeface="Aptos"/>
                <a:ea typeface="Aptos"/>
              </a:defRPr>
            </a:lvl1pPr>
          </a:lstStyle>
          <a:p>
            <a:pPr indent="0" algn="r" defTabSz="914400">
              <a:lnSpc>
                <a:spcPct val="100000"/>
              </a:lnSpc>
              <a:buNone/>
            </a:pPr>
            <a:fld id="{C037F67B-6410-43B9-B148-CC165A0CF85B}" type="slidenum">
              <a:rPr b="0" lang="en-US" sz="850" strike="noStrike" u="none">
                <a:solidFill>
                  <a:srgbClr val="66706b"/>
                </a:solidFill>
                <a:effectLst/>
                <a:uFillTx/>
                <a:latin typeface="Aptos"/>
                <a:ea typeface="Aptos"/>
              </a:rPr>
              <a:t>&lt;number&gt;</a:t>
            </a:fld>
            <a:endParaRPr b="0" lang="en-US" sz="85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8" name="Text 0"/>
          <p:cNvSpPr/>
          <p:nvPr/>
        </p:nvSpPr>
        <p:spPr>
          <a:xfrm>
            <a:off x="640080" y="228600"/>
            <a:ext cx="36572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850" spc="130" strike="noStrike" u="none">
                <a:solidFill>
                  <a:srgbClr val="2e7d78"/>
                </a:solidFill>
                <a:effectLst/>
                <a:uFillTx/>
                <a:latin typeface="Aptos"/>
                <a:ea typeface="Aptos"/>
              </a:rPr>
              <a:t>6 · TOWARDS AI-GUIDE</a:t>
            </a:r>
            <a:endParaRPr b="0" lang="en-US" sz="850" strike="noStrike" u="none">
              <a:solidFill>
                <a:srgbClr val="000000"/>
              </a:solidFill>
              <a:effectLst/>
              <a:uFillTx/>
              <a:latin typeface="Arial"/>
            </a:endParaRPr>
          </a:p>
        </p:txBody>
      </p:sp>
      <p:sp>
        <p:nvSpPr>
          <p:cNvPr id="299" name="Text 1"/>
          <p:cNvSpPr/>
          <p:nvPr/>
        </p:nvSpPr>
        <p:spPr>
          <a:xfrm>
            <a:off x="640080" y="438840"/>
            <a:ext cx="10881000" cy="5025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600" strike="noStrike" u="none">
                <a:solidFill>
                  <a:srgbClr val="17324d"/>
                </a:solidFill>
                <a:effectLst/>
                <a:uFillTx/>
                <a:latin typeface="Aptos Display"/>
                <a:ea typeface="Aptos Display"/>
              </a:rPr>
              <a:t>Using AI in guidance and coaching</a:t>
            </a:r>
            <a:endParaRPr b="0" lang="en-US" sz="2600" strike="noStrike" u="none">
              <a:solidFill>
                <a:srgbClr val="000000"/>
              </a:solidFill>
              <a:effectLst/>
              <a:uFillTx/>
              <a:latin typeface="Arial"/>
            </a:endParaRPr>
          </a:p>
        </p:txBody>
      </p:sp>
      <p:sp>
        <p:nvSpPr>
          <p:cNvPr id="300" name="Text 2"/>
          <p:cNvSpPr/>
          <p:nvPr/>
        </p:nvSpPr>
        <p:spPr>
          <a:xfrm>
            <a:off x="640080" y="978480"/>
            <a:ext cx="10743840" cy="328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66706b"/>
                </a:solidFill>
                <a:effectLst/>
                <a:uFillTx/>
                <a:latin typeface="Aptos"/>
                <a:ea typeface="Aptos"/>
              </a:rPr>
              <a:t>AI is most useful when it supports a clear stage in the guidance process.</a:t>
            </a:r>
            <a:endParaRPr b="0" lang="en-US" sz="1250" strike="noStrike" u="none">
              <a:solidFill>
                <a:srgbClr val="000000"/>
              </a:solidFill>
              <a:effectLst/>
              <a:uFillTx/>
              <a:latin typeface="Arial"/>
            </a:endParaRPr>
          </a:p>
        </p:txBody>
      </p:sp>
      <p:sp>
        <p:nvSpPr>
          <p:cNvPr id="301" name="Shape 3"/>
          <p:cNvSpPr/>
          <p:nvPr/>
        </p:nvSpPr>
        <p:spPr>
          <a:xfrm>
            <a:off x="640080" y="1343880"/>
            <a:ext cx="960120" cy="360"/>
          </a:xfrm>
          <a:prstGeom prst="line">
            <a:avLst/>
          </a:prstGeom>
          <a:ln w="3810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02" name="Shape 4"/>
          <p:cNvSpPr/>
          <p:nvPr/>
        </p:nvSpPr>
        <p:spPr>
          <a:xfrm>
            <a:off x="2331720" y="2797920"/>
            <a:ext cx="749520" cy="360"/>
          </a:xfrm>
          <a:prstGeom prst="line">
            <a:avLst/>
          </a:prstGeom>
          <a:ln w="25400">
            <a:solidFill>
              <a:srgbClr val="d9ddd9"/>
            </a:solidFill>
            <a:round/>
            <a:tailEnd len="med" type="triangle" w="me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03" name="Shape 5"/>
          <p:cNvSpPr/>
          <p:nvPr/>
        </p:nvSpPr>
        <p:spPr>
          <a:xfrm>
            <a:off x="1252800" y="2277000"/>
            <a:ext cx="1042200" cy="1042200"/>
          </a:xfrm>
          <a:prstGeom prst="ellipse">
            <a:avLst/>
          </a:prstGeom>
          <a:solidFill>
            <a:srgbClr val="17324d"/>
          </a:solidFill>
          <a:ln w="12700">
            <a:solidFill>
              <a:srgbClr val="17324d"/>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04" name="Text 6"/>
          <p:cNvSpPr/>
          <p:nvPr/>
        </p:nvSpPr>
        <p:spPr>
          <a:xfrm>
            <a:off x="1252800" y="2597040"/>
            <a:ext cx="1042200" cy="2008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00" strike="noStrike" u="none">
                <a:solidFill>
                  <a:srgbClr val="ffffff"/>
                </a:solidFill>
                <a:effectLst/>
                <a:uFillTx/>
                <a:latin typeface="Aptos"/>
                <a:ea typeface="Aptos"/>
              </a:rPr>
              <a:t>1</a:t>
            </a:r>
            <a:endParaRPr b="0" lang="en-US" sz="1200" strike="noStrike" u="none">
              <a:solidFill>
                <a:srgbClr val="000000"/>
              </a:solidFill>
              <a:effectLst/>
              <a:uFillTx/>
              <a:latin typeface="Arial"/>
            </a:endParaRPr>
          </a:p>
        </p:txBody>
      </p:sp>
      <p:sp>
        <p:nvSpPr>
          <p:cNvPr id="305" name="Text 7"/>
          <p:cNvSpPr/>
          <p:nvPr/>
        </p:nvSpPr>
        <p:spPr>
          <a:xfrm>
            <a:off x="804600" y="3566160"/>
            <a:ext cx="1901520" cy="29232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530" strike="noStrike" u="none">
                <a:solidFill>
                  <a:srgbClr val="17324d"/>
                </a:solidFill>
                <a:effectLst/>
                <a:uFillTx/>
                <a:latin typeface="Aptos Display"/>
                <a:ea typeface="Aptos Display"/>
              </a:rPr>
              <a:t>Clarify</a:t>
            </a:r>
            <a:endParaRPr b="0" lang="en-US" sz="1530" strike="noStrike" u="none">
              <a:solidFill>
                <a:srgbClr val="000000"/>
              </a:solidFill>
              <a:effectLst/>
              <a:uFillTx/>
              <a:latin typeface="Arial"/>
            </a:endParaRPr>
          </a:p>
        </p:txBody>
      </p:sp>
      <p:sp>
        <p:nvSpPr>
          <p:cNvPr id="306" name="Text 8"/>
          <p:cNvSpPr/>
          <p:nvPr/>
        </p:nvSpPr>
        <p:spPr>
          <a:xfrm>
            <a:off x="740520" y="4014360"/>
            <a:ext cx="2029680" cy="60300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0" lang="en-US" sz="1040" strike="noStrike" u="none">
                <a:solidFill>
                  <a:srgbClr val="26343d"/>
                </a:solidFill>
                <a:effectLst/>
                <a:uFillTx/>
                <a:latin typeface="Aptos"/>
                <a:ea typeface="Aptos"/>
              </a:rPr>
              <a:t>What is the question or issue?</a:t>
            </a:r>
            <a:endParaRPr b="0" lang="en-US" sz="1040" strike="noStrike" u="none">
              <a:solidFill>
                <a:srgbClr val="000000"/>
              </a:solidFill>
              <a:effectLst/>
              <a:uFillTx/>
              <a:latin typeface="Arial"/>
            </a:endParaRPr>
          </a:p>
        </p:txBody>
      </p:sp>
      <p:sp>
        <p:nvSpPr>
          <p:cNvPr id="307" name="Shape 9"/>
          <p:cNvSpPr/>
          <p:nvPr/>
        </p:nvSpPr>
        <p:spPr>
          <a:xfrm>
            <a:off x="4617720" y="2797920"/>
            <a:ext cx="749520" cy="360"/>
          </a:xfrm>
          <a:prstGeom prst="line">
            <a:avLst/>
          </a:prstGeom>
          <a:ln w="25400">
            <a:solidFill>
              <a:srgbClr val="d9ddd9"/>
            </a:solidFill>
            <a:round/>
            <a:tailEnd len="med" type="triangle" w="me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08" name="Shape 10"/>
          <p:cNvSpPr/>
          <p:nvPr/>
        </p:nvSpPr>
        <p:spPr>
          <a:xfrm>
            <a:off x="3538800" y="2277000"/>
            <a:ext cx="1042200" cy="104220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09" name="Text 11"/>
          <p:cNvSpPr/>
          <p:nvPr/>
        </p:nvSpPr>
        <p:spPr>
          <a:xfrm>
            <a:off x="3538800" y="2597040"/>
            <a:ext cx="1042200" cy="2008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00" strike="noStrike" u="none">
                <a:solidFill>
                  <a:srgbClr val="ffffff"/>
                </a:solidFill>
                <a:effectLst/>
                <a:uFillTx/>
                <a:latin typeface="Aptos"/>
                <a:ea typeface="Aptos"/>
              </a:rPr>
              <a:t>2</a:t>
            </a:r>
            <a:endParaRPr b="0" lang="en-US" sz="1200" strike="noStrike" u="none">
              <a:solidFill>
                <a:srgbClr val="000000"/>
              </a:solidFill>
              <a:effectLst/>
              <a:uFillTx/>
              <a:latin typeface="Arial"/>
            </a:endParaRPr>
          </a:p>
        </p:txBody>
      </p:sp>
      <p:sp>
        <p:nvSpPr>
          <p:cNvPr id="310" name="Text 12"/>
          <p:cNvSpPr/>
          <p:nvPr/>
        </p:nvSpPr>
        <p:spPr>
          <a:xfrm>
            <a:off x="3090600" y="3566160"/>
            <a:ext cx="1901520" cy="29232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530" strike="noStrike" u="none">
                <a:solidFill>
                  <a:srgbClr val="17324d"/>
                </a:solidFill>
                <a:effectLst/>
                <a:uFillTx/>
                <a:latin typeface="Aptos Display"/>
                <a:ea typeface="Aptos Display"/>
              </a:rPr>
              <a:t>Reflect</a:t>
            </a:r>
            <a:endParaRPr b="0" lang="en-US" sz="1530" strike="noStrike" u="none">
              <a:solidFill>
                <a:srgbClr val="000000"/>
              </a:solidFill>
              <a:effectLst/>
              <a:uFillTx/>
              <a:latin typeface="Arial"/>
            </a:endParaRPr>
          </a:p>
        </p:txBody>
      </p:sp>
      <p:sp>
        <p:nvSpPr>
          <p:cNvPr id="311" name="Text 13"/>
          <p:cNvSpPr/>
          <p:nvPr/>
        </p:nvSpPr>
        <p:spPr>
          <a:xfrm>
            <a:off x="3026520" y="4014360"/>
            <a:ext cx="2029680" cy="60300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0" lang="en-US" sz="1040" strike="noStrike" u="none">
                <a:solidFill>
                  <a:srgbClr val="26343d"/>
                </a:solidFill>
                <a:effectLst/>
                <a:uFillTx/>
                <a:latin typeface="Aptos"/>
                <a:ea typeface="Aptos"/>
              </a:rPr>
              <a:t>What happened and what does it mean?</a:t>
            </a:r>
            <a:endParaRPr b="0" lang="en-US" sz="1040" strike="noStrike" u="none">
              <a:solidFill>
                <a:srgbClr val="000000"/>
              </a:solidFill>
              <a:effectLst/>
              <a:uFillTx/>
              <a:latin typeface="Arial"/>
            </a:endParaRPr>
          </a:p>
        </p:txBody>
      </p:sp>
      <p:sp>
        <p:nvSpPr>
          <p:cNvPr id="312" name="Shape 14"/>
          <p:cNvSpPr/>
          <p:nvPr/>
        </p:nvSpPr>
        <p:spPr>
          <a:xfrm>
            <a:off x="6903720" y="2797920"/>
            <a:ext cx="749520" cy="360"/>
          </a:xfrm>
          <a:prstGeom prst="line">
            <a:avLst/>
          </a:prstGeom>
          <a:ln w="25400">
            <a:solidFill>
              <a:srgbClr val="d9ddd9"/>
            </a:solidFill>
            <a:round/>
            <a:tailEnd len="med" type="triangle" w="me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13" name="Shape 15"/>
          <p:cNvSpPr/>
          <p:nvPr/>
        </p:nvSpPr>
        <p:spPr>
          <a:xfrm>
            <a:off x="5824800" y="2277000"/>
            <a:ext cx="1042200" cy="104220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14" name="Text 16"/>
          <p:cNvSpPr/>
          <p:nvPr/>
        </p:nvSpPr>
        <p:spPr>
          <a:xfrm>
            <a:off x="5824800" y="2597040"/>
            <a:ext cx="1042200" cy="2008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00" strike="noStrike" u="none">
                <a:solidFill>
                  <a:srgbClr val="ffffff"/>
                </a:solidFill>
                <a:effectLst/>
                <a:uFillTx/>
                <a:latin typeface="Aptos"/>
                <a:ea typeface="Aptos"/>
              </a:rPr>
              <a:t>3</a:t>
            </a:r>
            <a:endParaRPr b="0" lang="en-US" sz="1200" strike="noStrike" u="none">
              <a:solidFill>
                <a:srgbClr val="000000"/>
              </a:solidFill>
              <a:effectLst/>
              <a:uFillTx/>
              <a:latin typeface="Arial"/>
            </a:endParaRPr>
          </a:p>
        </p:txBody>
      </p:sp>
      <p:sp>
        <p:nvSpPr>
          <p:cNvPr id="315" name="Text 17"/>
          <p:cNvSpPr/>
          <p:nvPr/>
        </p:nvSpPr>
        <p:spPr>
          <a:xfrm>
            <a:off x="5376600" y="3566160"/>
            <a:ext cx="1901520" cy="29232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530" strike="noStrike" u="none">
                <a:solidFill>
                  <a:srgbClr val="17324d"/>
                </a:solidFill>
                <a:effectLst/>
                <a:uFillTx/>
                <a:latin typeface="Aptos Display"/>
                <a:ea typeface="Aptos Display"/>
              </a:rPr>
              <a:t>Explore</a:t>
            </a:r>
            <a:endParaRPr b="0" lang="en-US" sz="1530" strike="noStrike" u="none">
              <a:solidFill>
                <a:srgbClr val="000000"/>
              </a:solidFill>
              <a:effectLst/>
              <a:uFillTx/>
              <a:latin typeface="Arial"/>
            </a:endParaRPr>
          </a:p>
        </p:txBody>
      </p:sp>
      <p:sp>
        <p:nvSpPr>
          <p:cNvPr id="316" name="Text 18"/>
          <p:cNvSpPr/>
          <p:nvPr/>
        </p:nvSpPr>
        <p:spPr>
          <a:xfrm>
            <a:off x="5312520" y="4014360"/>
            <a:ext cx="2029680" cy="60300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0" lang="en-US" sz="1040" strike="noStrike" u="none">
                <a:solidFill>
                  <a:srgbClr val="26343d"/>
                </a:solidFill>
                <a:effectLst/>
                <a:uFillTx/>
                <a:latin typeface="Aptos"/>
                <a:ea typeface="Aptos"/>
              </a:rPr>
              <a:t>What options or perspectives are worth considering?</a:t>
            </a:r>
            <a:endParaRPr b="0" lang="en-US" sz="1040" strike="noStrike" u="none">
              <a:solidFill>
                <a:srgbClr val="000000"/>
              </a:solidFill>
              <a:effectLst/>
              <a:uFillTx/>
              <a:latin typeface="Arial"/>
            </a:endParaRPr>
          </a:p>
        </p:txBody>
      </p:sp>
      <p:sp>
        <p:nvSpPr>
          <p:cNvPr id="317" name="Shape 19"/>
          <p:cNvSpPr/>
          <p:nvPr/>
        </p:nvSpPr>
        <p:spPr>
          <a:xfrm>
            <a:off x="9189720" y="2797920"/>
            <a:ext cx="749520" cy="360"/>
          </a:xfrm>
          <a:prstGeom prst="line">
            <a:avLst/>
          </a:prstGeom>
          <a:ln w="25400">
            <a:solidFill>
              <a:srgbClr val="d9ddd9"/>
            </a:solidFill>
            <a:round/>
            <a:tailEnd len="med" type="triangle" w="me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18" name="Shape 20"/>
          <p:cNvSpPr/>
          <p:nvPr/>
        </p:nvSpPr>
        <p:spPr>
          <a:xfrm>
            <a:off x="8110800" y="2277000"/>
            <a:ext cx="1042200" cy="104220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19" name="Text 21"/>
          <p:cNvSpPr/>
          <p:nvPr/>
        </p:nvSpPr>
        <p:spPr>
          <a:xfrm>
            <a:off x="8110800" y="2597040"/>
            <a:ext cx="1042200" cy="2008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00" strike="noStrike" u="none">
                <a:solidFill>
                  <a:srgbClr val="ffffff"/>
                </a:solidFill>
                <a:effectLst/>
                <a:uFillTx/>
                <a:latin typeface="Aptos"/>
                <a:ea typeface="Aptos"/>
              </a:rPr>
              <a:t>4</a:t>
            </a:r>
            <a:endParaRPr b="0" lang="en-US" sz="1200" strike="noStrike" u="none">
              <a:solidFill>
                <a:srgbClr val="000000"/>
              </a:solidFill>
              <a:effectLst/>
              <a:uFillTx/>
              <a:latin typeface="Arial"/>
            </a:endParaRPr>
          </a:p>
        </p:txBody>
      </p:sp>
      <p:sp>
        <p:nvSpPr>
          <p:cNvPr id="320" name="Text 22"/>
          <p:cNvSpPr/>
          <p:nvPr/>
        </p:nvSpPr>
        <p:spPr>
          <a:xfrm>
            <a:off x="7662600" y="3566160"/>
            <a:ext cx="1901520" cy="29232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530" strike="noStrike" u="none">
                <a:solidFill>
                  <a:srgbClr val="17324d"/>
                </a:solidFill>
                <a:effectLst/>
                <a:uFillTx/>
                <a:latin typeface="Aptos Display"/>
                <a:ea typeface="Aptos Display"/>
              </a:rPr>
              <a:t>Prepare</a:t>
            </a:r>
            <a:endParaRPr b="0" lang="en-US" sz="1530" strike="noStrike" u="none">
              <a:solidFill>
                <a:srgbClr val="000000"/>
              </a:solidFill>
              <a:effectLst/>
              <a:uFillTx/>
              <a:latin typeface="Arial"/>
            </a:endParaRPr>
          </a:p>
        </p:txBody>
      </p:sp>
      <p:sp>
        <p:nvSpPr>
          <p:cNvPr id="321" name="Text 23"/>
          <p:cNvSpPr/>
          <p:nvPr/>
        </p:nvSpPr>
        <p:spPr>
          <a:xfrm>
            <a:off x="7598520" y="4014360"/>
            <a:ext cx="2029680" cy="60300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0" lang="en-US" sz="1040" strike="noStrike" u="none">
                <a:solidFill>
                  <a:srgbClr val="26343d"/>
                </a:solidFill>
                <a:effectLst/>
                <a:uFillTx/>
                <a:latin typeface="Aptos"/>
                <a:ea typeface="Aptos"/>
              </a:rPr>
              <a:t>What should be discussed with the mentor?</a:t>
            </a:r>
            <a:endParaRPr b="0" lang="en-US" sz="1040" strike="noStrike" u="none">
              <a:solidFill>
                <a:srgbClr val="000000"/>
              </a:solidFill>
              <a:effectLst/>
              <a:uFillTx/>
              <a:latin typeface="Arial"/>
            </a:endParaRPr>
          </a:p>
        </p:txBody>
      </p:sp>
      <p:sp>
        <p:nvSpPr>
          <p:cNvPr id="322" name="Shape 24"/>
          <p:cNvSpPr/>
          <p:nvPr/>
        </p:nvSpPr>
        <p:spPr>
          <a:xfrm>
            <a:off x="10396800" y="2277000"/>
            <a:ext cx="1042200" cy="1042200"/>
          </a:xfrm>
          <a:prstGeom prst="ellipse">
            <a:avLst/>
          </a:prstGeom>
          <a:solidFill>
            <a:srgbClr val="17324d"/>
          </a:solidFill>
          <a:ln w="12700">
            <a:solidFill>
              <a:srgbClr val="17324d"/>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23" name="Text 25"/>
          <p:cNvSpPr/>
          <p:nvPr/>
        </p:nvSpPr>
        <p:spPr>
          <a:xfrm>
            <a:off x="10396800" y="2597040"/>
            <a:ext cx="1042200" cy="2008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00" strike="noStrike" u="none">
                <a:solidFill>
                  <a:srgbClr val="ffffff"/>
                </a:solidFill>
                <a:effectLst/>
                <a:uFillTx/>
                <a:latin typeface="Aptos"/>
                <a:ea typeface="Aptos"/>
              </a:rPr>
              <a:t>5</a:t>
            </a:r>
            <a:endParaRPr b="0" lang="en-US" sz="1200" strike="noStrike" u="none">
              <a:solidFill>
                <a:srgbClr val="000000"/>
              </a:solidFill>
              <a:effectLst/>
              <a:uFillTx/>
              <a:latin typeface="Arial"/>
            </a:endParaRPr>
          </a:p>
        </p:txBody>
      </p:sp>
      <p:sp>
        <p:nvSpPr>
          <p:cNvPr id="324" name="Text 26"/>
          <p:cNvSpPr/>
          <p:nvPr/>
        </p:nvSpPr>
        <p:spPr>
          <a:xfrm>
            <a:off x="9948600" y="3566160"/>
            <a:ext cx="1901520" cy="29232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530" strike="noStrike" u="none">
                <a:solidFill>
                  <a:srgbClr val="17324d"/>
                </a:solidFill>
                <a:effectLst/>
                <a:uFillTx/>
                <a:latin typeface="Aptos Display"/>
                <a:ea typeface="Aptos Display"/>
              </a:rPr>
              <a:t>Plan</a:t>
            </a:r>
            <a:endParaRPr b="0" lang="en-US" sz="1530" strike="noStrike" u="none">
              <a:solidFill>
                <a:srgbClr val="000000"/>
              </a:solidFill>
              <a:effectLst/>
              <a:uFillTx/>
              <a:latin typeface="Arial"/>
            </a:endParaRPr>
          </a:p>
        </p:txBody>
      </p:sp>
      <p:sp>
        <p:nvSpPr>
          <p:cNvPr id="325" name="Text 27"/>
          <p:cNvSpPr/>
          <p:nvPr/>
        </p:nvSpPr>
        <p:spPr>
          <a:xfrm>
            <a:off x="9884520" y="4014360"/>
            <a:ext cx="2029680" cy="60300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0" lang="en-US" sz="1040" strike="noStrike" u="none">
                <a:solidFill>
                  <a:srgbClr val="26343d"/>
                </a:solidFill>
                <a:effectLst/>
                <a:uFillTx/>
                <a:latin typeface="Aptos"/>
                <a:ea typeface="Aptos"/>
              </a:rPr>
              <a:t>What is the next concrete step?</a:t>
            </a:r>
            <a:endParaRPr b="0" lang="en-US" sz="1040" strike="noStrike" u="none">
              <a:solidFill>
                <a:srgbClr val="000000"/>
              </a:solidFill>
              <a:effectLst/>
              <a:uFillTx/>
              <a:latin typeface="Arial"/>
            </a:endParaRPr>
          </a:p>
        </p:txBody>
      </p:sp>
      <p:sp>
        <p:nvSpPr>
          <p:cNvPr id="326" name="Shape 28"/>
          <p:cNvSpPr/>
          <p:nvPr/>
        </p:nvSpPr>
        <p:spPr>
          <a:xfrm>
            <a:off x="2057400" y="5083920"/>
            <a:ext cx="8083080" cy="685440"/>
          </a:xfrm>
          <a:prstGeom prst="roundRect">
            <a:avLst>
              <a:gd name="adj" fmla="val 16000"/>
            </a:avLst>
          </a:prstGeom>
          <a:solidFill>
            <a:srgbClr val="17324d"/>
          </a:solidFill>
          <a:ln w="12700">
            <a:solidFill>
              <a:srgbClr val="17324d">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27" name="Text 29"/>
          <p:cNvSpPr/>
          <p:nvPr/>
        </p:nvSpPr>
        <p:spPr>
          <a:xfrm>
            <a:off x="2386440" y="5312520"/>
            <a:ext cx="7433640" cy="2466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190" strike="noStrike" u="none">
                <a:solidFill>
                  <a:srgbClr val="ffffff"/>
                </a:solidFill>
                <a:effectLst/>
                <a:uFillTx/>
                <a:latin typeface="Aptos"/>
                <a:ea typeface="Aptos"/>
              </a:rPr>
              <a:t>The human coach adds context, judgement, challenge and responsibility throughout the process.</a:t>
            </a:r>
            <a:endParaRPr b="0" lang="en-US" sz="1190" strike="noStrike" u="none">
              <a:solidFill>
                <a:srgbClr val="000000"/>
              </a:solidFill>
              <a:effectLst/>
              <a:uFillTx/>
              <a:latin typeface="Arial"/>
            </a:endParaRPr>
          </a:p>
        </p:txBody>
      </p:sp>
      <p:sp>
        <p:nvSpPr>
          <p:cNvPr id="328" name="PlaceHolder 1"/>
          <p:cNvSpPr>
            <a:spLocks noGrp="1"/>
          </p:cNvSpPr>
          <p:nvPr>
            <p:ph type="sldNum" idx="16"/>
          </p:nvPr>
        </p:nvSpPr>
        <p:spPr>
          <a:xfrm>
            <a:off x="11100960" y="6483240"/>
            <a:ext cx="411120" cy="182520"/>
          </a:xfrm>
          <a:prstGeom prst="rect">
            <a:avLst/>
          </a:prstGeom>
          <a:noFill/>
          <a:ln w="0">
            <a:noFill/>
          </a:ln>
        </p:spPr>
        <p:txBody>
          <a:bodyPr lIns="0" rIns="0" tIns="0" bIns="0" anchor="t">
            <a:noAutofit/>
          </a:bodyPr>
          <a:lstStyle>
            <a:lvl1pPr indent="0" algn="r" defTabSz="914400">
              <a:lnSpc>
                <a:spcPct val="100000"/>
              </a:lnSpc>
              <a:buNone/>
              <a:defRPr b="0" lang="en-US" sz="850" strike="noStrike" u="none">
                <a:solidFill>
                  <a:srgbClr val="66706b"/>
                </a:solidFill>
                <a:effectLst/>
                <a:uFillTx/>
                <a:latin typeface="Aptos"/>
                <a:ea typeface="Aptos"/>
              </a:defRPr>
            </a:lvl1pPr>
          </a:lstStyle>
          <a:p>
            <a:pPr indent="0" algn="r" defTabSz="914400">
              <a:lnSpc>
                <a:spcPct val="100000"/>
              </a:lnSpc>
              <a:buNone/>
            </a:pPr>
            <a:fld id="{B6A97191-8B3F-4D26-AB2A-3C44C794EF91}" type="slidenum">
              <a:rPr b="0" lang="en-US" sz="850" strike="noStrike" u="none">
                <a:solidFill>
                  <a:srgbClr val="66706b"/>
                </a:solidFill>
                <a:effectLst/>
                <a:uFillTx/>
                <a:latin typeface="Aptos"/>
                <a:ea typeface="Aptos"/>
              </a:rPr>
              <a:t>&lt;number&gt;</a:t>
            </a:fld>
            <a:endParaRPr b="0" lang="en-US" sz="85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9" name="Text 0"/>
          <p:cNvSpPr/>
          <p:nvPr/>
        </p:nvSpPr>
        <p:spPr>
          <a:xfrm>
            <a:off x="640080" y="228600"/>
            <a:ext cx="36572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850" spc="130" strike="noStrike" u="none">
                <a:solidFill>
                  <a:srgbClr val="2e7d78"/>
                </a:solidFill>
                <a:effectLst/>
                <a:uFillTx/>
                <a:latin typeface="Aptos"/>
                <a:ea typeface="Aptos"/>
              </a:rPr>
              <a:t>6 · TOWARDS AI-GUIDE</a:t>
            </a:r>
            <a:endParaRPr b="0" lang="en-US" sz="850" strike="noStrike" u="none">
              <a:solidFill>
                <a:srgbClr val="000000"/>
              </a:solidFill>
              <a:effectLst/>
              <a:uFillTx/>
              <a:latin typeface="Arial"/>
            </a:endParaRPr>
          </a:p>
        </p:txBody>
      </p:sp>
      <p:sp>
        <p:nvSpPr>
          <p:cNvPr id="330" name="Text 1"/>
          <p:cNvSpPr/>
          <p:nvPr/>
        </p:nvSpPr>
        <p:spPr>
          <a:xfrm>
            <a:off x="640080" y="438840"/>
            <a:ext cx="10881000" cy="5025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600" strike="noStrike" u="none">
                <a:solidFill>
                  <a:srgbClr val="17324d"/>
                </a:solidFill>
                <a:effectLst/>
                <a:uFillTx/>
                <a:latin typeface="Aptos Display"/>
                <a:ea typeface="Aptos Display"/>
              </a:rPr>
              <a:t>From generative AI to AI-GUIDE</a:t>
            </a:r>
            <a:endParaRPr b="0" lang="en-US" sz="2600" strike="noStrike" u="none">
              <a:solidFill>
                <a:srgbClr val="000000"/>
              </a:solidFill>
              <a:effectLst/>
              <a:uFillTx/>
              <a:latin typeface="Arial"/>
            </a:endParaRPr>
          </a:p>
        </p:txBody>
      </p:sp>
      <p:sp>
        <p:nvSpPr>
          <p:cNvPr id="331" name="Text 2"/>
          <p:cNvSpPr/>
          <p:nvPr/>
        </p:nvSpPr>
        <p:spPr>
          <a:xfrm>
            <a:off x="640080" y="978480"/>
            <a:ext cx="10743840" cy="328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66706b"/>
                </a:solidFill>
                <a:effectLst/>
                <a:uFillTx/>
                <a:latin typeface="Aptos"/>
                <a:ea typeface="Aptos"/>
              </a:rPr>
              <a:t>The method is built around three distinct roles.</a:t>
            </a:r>
            <a:endParaRPr b="0" lang="en-US" sz="1250" strike="noStrike" u="none">
              <a:solidFill>
                <a:srgbClr val="000000"/>
              </a:solidFill>
              <a:effectLst/>
              <a:uFillTx/>
              <a:latin typeface="Arial"/>
            </a:endParaRPr>
          </a:p>
        </p:txBody>
      </p:sp>
      <p:sp>
        <p:nvSpPr>
          <p:cNvPr id="332" name="Shape 3"/>
          <p:cNvSpPr/>
          <p:nvPr/>
        </p:nvSpPr>
        <p:spPr>
          <a:xfrm>
            <a:off x="640080" y="1343880"/>
            <a:ext cx="960120" cy="360"/>
          </a:xfrm>
          <a:prstGeom prst="line">
            <a:avLst/>
          </a:prstGeom>
          <a:ln w="38100">
            <a:solidFill>
              <a:srgbClr val="2e7d78"/>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33" name="Shape 4"/>
          <p:cNvSpPr/>
          <p:nvPr/>
        </p:nvSpPr>
        <p:spPr>
          <a:xfrm flipV="1">
            <a:off x="4736520" y="2386440"/>
            <a:ext cx="1353240" cy="1947600"/>
          </a:xfrm>
          <a:prstGeom prst="line">
            <a:avLst/>
          </a:prstGeom>
          <a:ln w="27940">
            <a:solidFill>
              <a:srgbClr val="aab6b4"/>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334" name="Shape 5"/>
          <p:cNvSpPr/>
          <p:nvPr/>
        </p:nvSpPr>
        <p:spPr>
          <a:xfrm>
            <a:off x="6089760" y="2386440"/>
            <a:ext cx="1353240" cy="1947600"/>
          </a:xfrm>
          <a:prstGeom prst="line">
            <a:avLst/>
          </a:prstGeom>
          <a:ln w="27940">
            <a:solidFill>
              <a:srgbClr val="aab6b4"/>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335" name="Shape 6"/>
          <p:cNvSpPr/>
          <p:nvPr/>
        </p:nvSpPr>
        <p:spPr>
          <a:xfrm>
            <a:off x="5102280" y="4489560"/>
            <a:ext cx="1974960" cy="360"/>
          </a:xfrm>
          <a:prstGeom prst="line">
            <a:avLst/>
          </a:prstGeom>
          <a:ln w="27940">
            <a:solidFill>
              <a:srgbClr val="aab6b4"/>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36" name="Shape 7"/>
          <p:cNvSpPr/>
          <p:nvPr/>
        </p:nvSpPr>
        <p:spPr>
          <a:xfrm>
            <a:off x="5376600" y="1444680"/>
            <a:ext cx="1462680" cy="1462680"/>
          </a:xfrm>
          <a:prstGeom prst="ellipse">
            <a:avLst/>
          </a:prstGeom>
          <a:solidFill>
            <a:srgbClr val="17324d"/>
          </a:solidFill>
          <a:ln w="12700">
            <a:solidFill>
              <a:srgbClr val="17324d"/>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37" name="Text 8"/>
          <p:cNvSpPr/>
          <p:nvPr/>
        </p:nvSpPr>
        <p:spPr>
          <a:xfrm>
            <a:off x="5468040" y="1929240"/>
            <a:ext cx="1279800" cy="2192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020" strike="noStrike" u="none">
                <a:solidFill>
                  <a:srgbClr val="ffffff"/>
                </a:solidFill>
                <a:effectLst/>
                <a:uFillTx/>
                <a:latin typeface="Aptos"/>
                <a:ea typeface="Aptos"/>
              </a:rPr>
              <a:t>STUDENT</a:t>
            </a:r>
            <a:endParaRPr b="0" lang="en-US" sz="1020" strike="noStrike" u="none">
              <a:solidFill>
                <a:srgbClr val="000000"/>
              </a:solidFill>
              <a:effectLst/>
              <a:uFillTx/>
              <a:latin typeface="Arial"/>
            </a:endParaRPr>
          </a:p>
        </p:txBody>
      </p:sp>
      <p:sp>
        <p:nvSpPr>
          <p:cNvPr id="338" name="Text 9"/>
          <p:cNvSpPr/>
          <p:nvPr/>
        </p:nvSpPr>
        <p:spPr>
          <a:xfrm>
            <a:off x="5029200" y="3063240"/>
            <a:ext cx="2157480" cy="566640"/>
          </a:xfrm>
          <a:prstGeom prst="rect">
            <a:avLst/>
          </a:prstGeom>
          <a:noFill/>
          <a:ln w="0">
            <a:noFill/>
          </a:ln>
        </p:spPr>
        <p:style>
          <a:lnRef idx="0"/>
          <a:fillRef idx="0"/>
          <a:effectRef idx="0"/>
          <a:fontRef idx="minor"/>
        </p:style>
        <p:txBody>
          <a:bodyPr lIns="0" rIns="0" tIns="0" bIns="0" anchor="t">
            <a:normAutofit/>
          </a:bodyPr>
          <a:p>
            <a:pPr algn="ctr" defTabSz="914400">
              <a:lnSpc>
                <a:spcPct val="100000"/>
              </a:lnSpc>
              <a:tabLst>
                <a:tab algn="l" pos="0"/>
              </a:tabLst>
            </a:pPr>
            <a:r>
              <a:rPr b="0" lang="en-US" sz="1030" strike="noStrike" u="none">
                <a:solidFill>
                  <a:srgbClr val="26343d"/>
                </a:solidFill>
                <a:effectLst/>
                <a:uFillTx/>
                <a:latin typeface="Aptos"/>
                <a:ea typeface="Aptos"/>
              </a:rPr>
              <a:t>Owns goals, meaning</a:t>
            </a:r>
            <a:endParaRPr b="0" lang="en-US" sz="1030" strike="noStrike" u="none">
              <a:solidFill>
                <a:srgbClr val="000000"/>
              </a:solidFill>
              <a:effectLst/>
              <a:uFillTx/>
              <a:latin typeface="Arial"/>
            </a:endParaRPr>
          </a:p>
          <a:p>
            <a:pPr algn="ctr" defTabSz="914400">
              <a:lnSpc>
                <a:spcPct val="100000"/>
              </a:lnSpc>
              <a:tabLst>
                <a:tab algn="l" pos="0"/>
              </a:tabLst>
            </a:pPr>
            <a:r>
              <a:rPr b="0" lang="en-US" sz="1030" strike="noStrike" u="none">
                <a:solidFill>
                  <a:srgbClr val="26343d"/>
                </a:solidFill>
                <a:effectLst/>
                <a:uFillTx/>
                <a:latin typeface="Aptos"/>
                <a:ea typeface="Aptos"/>
              </a:rPr>
              <a:t>and decisions</a:t>
            </a:r>
            <a:endParaRPr b="0" lang="en-US" sz="1030" strike="noStrike" u="none">
              <a:solidFill>
                <a:srgbClr val="000000"/>
              </a:solidFill>
              <a:effectLst/>
              <a:uFillTx/>
              <a:latin typeface="Arial"/>
            </a:endParaRPr>
          </a:p>
        </p:txBody>
      </p:sp>
      <p:sp>
        <p:nvSpPr>
          <p:cNvPr id="339" name="Shape 10"/>
          <p:cNvSpPr/>
          <p:nvPr/>
        </p:nvSpPr>
        <p:spPr>
          <a:xfrm>
            <a:off x="3657600" y="3904560"/>
            <a:ext cx="1462680" cy="1462680"/>
          </a:xfrm>
          <a:prstGeom prst="ellipse">
            <a:avLst/>
          </a:prstGeom>
          <a:solidFill>
            <a:srgbClr val="2e7d78"/>
          </a:solidFill>
          <a:ln w="12700">
            <a:solidFill>
              <a:srgbClr val="2e7d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40" name="Text 11"/>
          <p:cNvSpPr/>
          <p:nvPr/>
        </p:nvSpPr>
        <p:spPr>
          <a:xfrm>
            <a:off x="3749040" y="4389120"/>
            <a:ext cx="1279800" cy="2192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020" strike="noStrike" u="none">
                <a:solidFill>
                  <a:srgbClr val="ffffff"/>
                </a:solidFill>
                <a:effectLst/>
                <a:uFillTx/>
                <a:latin typeface="Aptos"/>
                <a:ea typeface="Aptos"/>
              </a:rPr>
              <a:t>AI</a:t>
            </a:r>
            <a:endParaRPr b="0" lang="en-US" sz="1020" strike="noStrike" u="none">
              <a:solidFill>
                <a:srgbClr val="000000"/>
              </a:solidFill>
              <a:effectLst/>
              <a:uFillTx/>
              <a:latin typeface="Arial"/>
            </a:endParaRPr>
          </a:p>
        </p:txBody>
      </p:sp>
      <p:sp>
        <p:nvSpPr>
          <p:cNvPr id="341" name="Text 12"/>
          <p:cNvSpPr/>
          <p:nvPr/>
        </p:nvSpPr>
        <p:spPr>
          <a:xfrm>
            <a:off x="3310200" y="5523120"/>
            <a:ext cx="2157480" cy="566640"/>
          </a:xfrm>
          <a:prstGeom prst="rect">
            <a:avLst/>
          </a:prstGeom>
          <a:noFill/>
          <a:ln w="0">
            <a:noFill/>
          </a:ln>
        </p:spPr>
        <p:style>
          <a:lnRef idx="0"/>
          <a:fillRef idx="0"/>
          <a:effectRef idx="0"/>
          <a:fontRef idx="minor"/>
        </p:style>
        <p:txBody>
          <a:bodyPr lIns="0" rIns="0" tIns="0" bIns="0" anchor="t">
            <a:normAutofit/>
          </a:bodyPr>
          <a:p>
            <a:pPr algn="ctr" defTabSz="914400">
              <a:lnSpc>
                <a:spcPct val="100000"/>
              </a:lnSpc>
              <a:tabLst>
                <a:tab algn="l" pos="0"/>
              </a:tabLst>
            </a:pPr>
            <a:r>
              <a:rPr b="0" lang="en-US" sz="1030" strike="noStrike" u="none">
                <a:solidFill>
                  <a:srgbClr val="26343d"/>
                </a:solidFill>
                <a:effectLst/>
                <a:uFillTx/>
                <a:latin typeface="Aptos"/>
                <a:ea typeface="Aptos"/>
              </a:rPr>
              <a:t>Questions, structures</a:t>
            </a:r>
            <a:endParaRPr b="0" lang="en-US" sz="1030" strike="noStrike" u="none">
              <a:solidFill>
                <a:srgbClr val="000000"/>
              </a:solidFill>
              <a:effectLst/>
              <a:uFillTx/>
              <a:latin typeface="Arial"/>
            </a:endParaRPr>
          </a:p>
          <a:p>
            <a:pPr algn="ctr" defTabSz="914400">
              <a:lnSpc>
                <a:spcPct val="100000"/>
              </a:lnSpc>
              <a:tabLst>
                <a:tab algn="l" pos="0"/>
              </a:tabLst>
            </a:pPr>
            <a:r>
              <a:rPr b="0" lang="en-US" sz="1030" strike="noStrike" u="none">
                <a:solidFill>
                  <a:srgbClr val="26343d"/>
                </a:solidFill>
                <a:effectLst/>
                <a:uFillTx/>
                <a:latin typeface="Aptos"/>
                <a:ea typeface="Aptos"/>
              </a:rPr>
              <a:t>and summarises</a:t>
            </a:r>
            <a:endParaRPr b="0" lang="en-US" sz="1030" strike="noStrike" u="none">
              <a:solidFill>
                <a:srgbClr val="000000"/>
              </a:solidFill>
              <a:effectLst/>
              <a:uFillTx/>
              <a:latin typeface="Arial"/>
            </a:endParaRPr>
          </a:p>
        </p:txBody>
      </p:sp>
      <p:sp>
        <p:nvSpPr>
          <p:cNvPr id="342" name="Shape 13"/>
          <p:cNvSpPr/>
          <p:nvPr/>
        </p:nvSpPr>
        <p:spPr>
          <a:xfrm>
            <a:off x="7077600" y="3904560"/>
            <a:ext cx="1462680" cy="1462680"/>
          </a:xfrm>
          <a:prstGeom prst="ellipse">
            <a:avLst/>
          </a:prstGeom>
          <a:solidFill>
            <a:srgbClr val="eee8dd"/>
          </a:solidFill>
          <a:ln w="12700">
            <a:solidFill>
              <a:srgbClr val="eee8dd"/>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43" name="Text 14"/>
          <p:cNvSpPr/>
          <p:nvPr/>
        </p:nvSpPr>
        <p:spPr>
          <a:xfrm>
            <a:off x="7169040" y="4389120"/>
            <a:ext cx="1279800" cy="2192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020" strike="noStrike" u="none">
                <a:solidFill>
                  <a:srgbClr val="17324d"/>
                </a:solidFill>
                <a:effectLst/>
                <a:uFillTx/>
                <a:latin typeface="Aptos"/>
                <a:ea typeface="Aptos"/>
              </a:rPr>
              <a:t>HUMAN COACH</a:t>
            </a:r>
            <a:endParaRPr b="0" lang="en-US" sz="1020" strike="noStrike" u="none">
              <a:solidFill>
                <a:srgbClr val="000000"/>
              </a:solidFill>
              <a:effectLst/>
              <a:uFillTx/>
              <a:latin typeface="Arial"/>
            </a:endParaRPr>
          </a:p>
        </p:txBody>
      </p:sp>
      <p:sp>
        <p:nvSpPr>
          <p:cNvPr id="344" name="Text 15"/>
          <p:cNvSpPr/>
          <p:nvPr/>
        </p:nvSpPr>
        <p:spPr>
          <a:xfrm>
            <a:off x="6729840" y="5523120"/>
            <a:ext cx="2157480" cy="566640"/>
          </a:xfrm>
          <a:prstGeom prst="rect">
            <a:avLst/>
          </a:prstGeom>
          <a:noFill/>
          <a:ln w="0">
            <a:noFill/>
          </a:ln>
        </p:spPr>
        <p:style>
          <a:lnRef idx="0"/>
          <a:fillRef idx="0"/>
          <a:effectRef idx="0"/>
          <a:fontRef idx="minor"/>
        </p:style>
        <p:txBody>
          <a:bodyPr lIns="0" rIns="0" tIns="0" bIns="0" anchor="t">
            <a:normAutofit/>
          </a:bodyPr>
          <a:p>
            <a:pPr algn="ctr" defTabSz="914400">
              <a:lnSpc>
                <a:spcPct val="100000"/>
              </a:lnSpc>
              <a:tabLst>
                <a:tab algn="l" pos="0"/>
              </a:tabLst>
            </a:pPr>
            <a:r>
              <a:rPr b="0" lang="en-US" sz="1030" strike="noStrike" u="none">
                <a:solidFill>
                  <a:srgbClr val="26343d"/>
                </a:solidFill>
                <a:effectLst/>
                <a:uFillTx/>
                <a:latin typeface="Aptos"/>
                <a:ea typeface="Aptos"/>
              </a:rPr>
              <a:t>Adds context, challenge</a:t>
            </a:r>
            <a:endParaRPr b="0" lang="en-US" sz="1030" strike="noStrike" u="none">
              <a:solidFill>
                <a:srgbClr val="000000"/>
              </a:solidFill>
              <a:effectLst/>
              <a:uFillTx/>
              <a:latin typeface="Arial"/>
            </a:endParaRPr>
          </a:p>
          <a:p>
            <a:pPr algn="ctr" defTabSz="914400">
              <a:lnSpc>
                <a:spcPct val="100000"/>
              </a:lnSpc>
              <a:tabLst>
                <a:tab algn="l" pos="0"/>
              </a:tabLst>
            </a:pPr>
            <a:r>
              <a:rPr b="0" lang="en-US" sz="1030" strike="noStrike" u="none">
                <a:solidFill>
                  <a:srgbClr val="26343d"/>
                </a:solidFill>
                <a:effectLst/>
                <a:uFillTx/>
                <a:latin typeface="Aptos"/>
                <a:ea typeface="Aptos"/>
              </a:rPr>
              <a:t>and responsibility</a:t>
            </a:r>
            <a:endParaRPr b="0" lang="en-US" sz="1030" strike="noStrike" u="none">
              <a:solidFill>
                <a:srgbClr val="000000"/>
              </a:solidFill>
              <a:effectLst/>
              <a:uFillTx/>
              <a:latin typeface="Arial"/>
            </a:endParaRPr>
          </a:p>
        </p:txBody>
      </p:sp>
      <p:sp>
        <p:nvSpPr>
          <p:cNvPr id="345" name="Shape 16"/>
          <p:cNvSpPr/>
          <p:nvPr/>
        </p:nvSpPr>
        <p:spPr>
          <a:xfrm>
            <a:off x="795600" y="1901880"/>
            <a:ext cx="2157480" cy="3273120"/>
          </a:xfrm>
          <a:prstGeom prst="roundRect">
            <a:avLst>
              <a:gd name="adj" fmla="val 5085"/>
            </a:avLst>
          </a:prstGeom>
          <a:solidFill>
            <a:srgbClr val="ffffff"/>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46" name="Text 17"/>
          <p:cNvSpPr/>
          <p:nvPr/>
        </p:nvSpPr>
        <p:spPr>
          <a:xfrm>
            <a:off x="1069920" y="2212920"/>
            <a:ext cx="1590840" cy="2466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00" spc="99" strike="noStrike" u="none">
                <a:solidFill>
                  <a:srgbClr val="2e7d78"/>
                </a:solidFill>
                <a:effectLst/>
                <a:uFillTx/>
                <a:latin typeface="Aptos"/>
                <a:ea typeface="Aptos"/>
              </a:rPr>
              <a:t>AI-GUIDE principle</a:t>
            </a:r>
            <a:endParaRPr b="0" lang="en-US" sz="900" strike="noStrike" u="none">
              <a:solidFill>
                <a:srgbClr val="000000"/>
              </a:solidFill>
              <a:effectLst/>
              <a:uFillTx/>
              <a:latin typeface="Arial"/>
            </a:endParaRPr>
          </a:p>
        </p:txBody>
      </p:sp>
      <p:sp>
        <p:nvSpPr>
          <p:cNvPr id="347" name="Text 18"/>
          <p:cNvSpPr/>
          <p:nvPr/>
        </p:nvSpPr>
        <p:spPr>
          <a:xfrm>
            <a:off x="1078920" y="2761560"/>
            <a:ext cx="1590840" cy="1901520"/>
          </a:xfrm>
          <a:prstGeom prst="rect">
            <a:avLst/>
          </a:prstGeom>
          <a:noFill/>
          <a:ln w="0">
            <a:noFill/>
          </a:ln>
        </p:spPr>
        <p:style>
          <a:lnRef idx="0"/>
          <a:fillRef idx="0"/>
          <a:effectRef idx="0"/>
          <a:fontRef idx="minor"/>
        </p:style>
        <p:txBody>
          <a:bodyPr lIns="0" rIns="0" tIns="0" bIns="0" anchor="ctr">
            <a:normAutofit lnSpcReduction="9999"/>
          </a:bodyPr>
          <a:p>
            <a:pPr algn="ctr" defTabSz="914400">
              <a:lnSpc>
                <a:spcPct val="100000"/>
              </a:lnSpc>
              <a:tabLst>
                <a:tab algn="l" pos="0"/>
              </a:tabLst>
            </a:pPr>
            <a:r>
              <a:rPr b="1" lang="en-US" sz="1310" strike="noStrike" u="none">
                <a:solidFill>
                  <a:srgbClr val="17324d"/>
                </a:solidFill>
                <a:effectLst/>
                <a:uFillTx/>
                <a:latin typeface="Aptos"/>
                <a:ea typeface="Aptos"/>
              </a:rPr>
              <a:t>AI supports the guidance process.</a:t>
            </a:r>
            <a:endParaRPr b="0" lang="en-US" sz="1310" strike="noStrike" u="none">
              <a:solidFill>
                <a:srgbClr val="000000"/>
              </a:solidFill>
              <a:effectLst/>
              <a:uFillTx/>
              <a:latin typeface="Arial"/>
            </a:endParaRPr>
          </a:p>
          <a:p>
            <a:pPr algn="ctr" defTabSz="914400">
              <a:lnSpc>
                <a:spcPct val="100000"/>
              </a:lnSpc>
              <a:tabLst>
                <a:tab algn="l" pos="0"/>
              </a:tabLst>
            </a:pPr>
            <a:endParaRPr b="0" lang="en-US" sz="1310" strike="noStrike" u="none">
              <a:solidFill>
                <a:srgbClr val="000000"/>
              </a:solidFill>
              <a:effectLst/>
              <a:uFillTx/>
              <a:latin typeface="Arial"/>
            </a:endParaRPr>
          </a:p>
          <a:p>
            <a:pPr algn="ctr" defTabSz="914400">
              <a:lnSpc>
                <a:spcPct val="100000"/>
              </a:lnSpc>
              <a:tabLst>
                <a:tab algn="l" pos="0"/>
              </a:tabLst>
            </a:pPr>
            <a:r>
              <a:rPr b="1" lang="en-US" sz="1310" strike="noStrike" u="none">
                <a:solidFill>
                  <a:srgbClr val="17324d"/>
                </a:solidFill>
                <a:effectLst/>
                <a:uFillTx/>
                <a:latin typeface="Aptos"/>
                <a:ea typeface="Aptos"/>
              </a:rPr>
              <a:t>The student stays in control.</a:t>
            </a:r>
            <a:endParaRPr b="0" lang="en-US" sz="1310" strike="noStrike" u="none">
              <a:solidFill>
                <a:srgbClr val="000000"/>
              </a:solidFill>
              <a:effectLst/>
              <a:uFillTx/>
              <a:latin typeface="Arial"/>
            </a:endParaRPr>
          </a:p>
          <a:p>
            <a:pPr algn="ctr" defTabSz="914400">
              <a:lnSpc>
                <a:spcPct val="100000"/>
              </a:lnSpc>
              <a:tabLst>
                <a:tab algn="l" pos="0"/>
              </a:tabLst>
            </a:pPr>
            <a:endParaRPr b="0" lang="en-US" sz="1310" strike="noStrike" u="none">
              <a:solidFill>
                <a:srgbClr val="000000"/>
              </a:solidFill>
              <a:effectLst/>
              <a:uFillTx/>
              <a:latin typeface="Arial"/>
            </a:endParaRPr>
          </a:p>
          <a:p>
            <a:pPr algn="ctr" defTabSz="914400">
              <a:lnSpc>
                <a:spcPct val="100000"/>
              </a:lnSpc>
              <a:tabLst>
                <a:tab algn="l" pos="0"/>
              </a:tabLst>
            </a:pPr>
            <a:r>
              <a:rPr b="1" lang="en-US" sz="1310" strike="noStrike" u="none">
                <a:solidFill>
                  <a:srgbClr val="17324d"/>
                </a:solidFill>
                <a:effectLst/>
                <a:uFillTx/>
                <a:latin typeface="Aptos"/>
                <a:ea typeface="Aptos"/>
              </a:rPr>
              <a:t>The human coach remains responsible for the guidance.</a:t>
            </a:r>
            <a:endParaRPr b="0" lang="en-US" sz="1310" strike="noStrike" u="none">
              <a:solidFill>
                <a:srgbClr val="000000"/>
              </a:solidFill>
              <a:effectLst/>
              <a:uFillTx/>
              <a:latin typeface="Arial"/>
            </a:endParaRPr>
          </a:p>
        </p:txBody>
      </p:sp>
      <p:sp>
        <p:nvSpPr>
          <p:cNvPr id="348" name="Shape 19"/>
          <p:cNvSpPr/>
          <p:nvPr/>
        </p:nvSpPr>
        <p:spPr>
          <a:xfrm>
            <a:off x="9107280" y="1901880"/>
            <a:ext cx="2139480" cy="3273120"/>
          </a:xfrm>
          <a:prstGeom prst="roundRect">
            <a:avLst>
              <a:gd name="adj" fmla="val 5128"/>
            </a:avLst>
          </a:prstGeom>
          <a:solidFill>
            <a:srgbClr val="e5f0ee"/>
          </a:solidFill>
          <a:ln w="12700">
            <a:solidFill>
              <a:srgbClr val="d9ddd9"/>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49" name="Text 20"/>
          <p:cNvSpPr/>
          <p:nvPr/>
        </p:nvSpPr>
        <p:spPr>
          <a:xfrm>
            <a:off x="9399960" y="2212920"/>
            <a:ext cx="1554120" cy="2466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00" spc="99" strike="noStrike" u="none">
                <a:solidFill>
                  <a:srgbClr val="2e7d78"/>
                </a:solidFill>
                <a:effectLst/>
                <a:uFillTx/>
                <a:latin typeface="Aptos"/>
                <a:ea typeface="Aptos"/>
              </a:rPr>
              <a:t>NEXT</a:t>
            </a:r>
            <a:endParaRPr b="0" lang="en-US" sz="900" strike="noStrike" u="none">
              <a:solidFill>
                <a:srgbClr val="000000"/>
              </a:solidFill>
              <a:effectLst/>
              <a:uFillTx/>
              <a:latin typeface="Arial"/>
            </a:endParaRPr>
          </a:p>
        </p:txBody>
      </p:sp>
      <p:sp>
        <p:nvSpPr>
          <p:cNvPr id="350" name="Text 21"/>
          <p:cNvSpPr/>
          <p:nvPr/>
        </p:nvSpPr>
        <p:spPr>
          <a:xfrm>
            <a:off x="9354240" y="2834640"/>
            <a:ext cx="1645560" cy="7128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2000" strike="noStrike" u="none">
                <a:solidFill>
                  <a:srgbClr val="17324d"/>
                </a:solidFill>
                <a:effectLst/>
                <a:uFillTx/>
                <a:latin typeface="Aptos Display"/>
                <a:ea typeface="Aptos Display"/>
              </a:rPr>
              <a:t>Working with</a:t>
            </a:r>
            <a:endParaRPr b="0" lang="en-US" sz="2000" strike="noStrike" u="none">
              <a:solidFill>
                <a:srgbClr val="000000"/>
              </a:solidFill>
              <a:effectLst/>
              <a:uFillTx/>
              <a:latin typeface="Arial"/>
            </a:endParaRPr>
          </a:p>
          <a:p>
            <a:pPr algn="ctr" defTabSz="914400">
              <a:lnSpc>
                <a:spcPct val="100000"/>
              </a:lnSpc>
              <a:tabLst>
                <a:tab algn="l" pos="0"/>
              </a:tabLst>
            </a:pPr>
            <a:r>
              <a:rPr b="1" lang="en-US" sz="2000" strike="noStrike" u="none">
                <a:solidFill>
                  <a:srgbClr val="17324d"/>
                </a:solidFill>
                <a:effectLst/>
                <a:uFillTx/>
                <a:latin typeface="Aptos Display"/>
                <a:ea typeface="Aptos Display"/>
              </a:rPr>
              <a:t>AI-GUIDE</a:t>
            </a:r>
            <a:endParaRPr b="0" lang="en-US" sz="2000" strike="noStrike" u="none">
              <a:solidFill>
                <a:srgbClr val="000000"/>
              </a:solidFill>
              <a:effectLst/>
              <a:uFillTx/>
              <a:latin typeface="Arial"/>
            </a:endParaRPr>
          </a:p>
        </p:txBody>
      </p:sp>
      <p:sp>
        <p:nvSpPr>
          <p:cNvPr id="351" name="Text 22"/>
          <p:cNvSpPr/>
          <p:nvPr/>
        </p:nvSpPr>
        <p:spPr>
          <a:xfrm>
            <a:off x="9399960" y="3922920"/>
            <a:ext cx="1554120" cy="6580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1110" strike="noStrike" u="none">
                <a:solidFill>
                  <a:srgbClr val="26343d"/>
                </a:solidFill>
                <a:effectLst/>
                <a:uFillTx/>
                <a:latin typeface="Aptos"/>
                <a:ea typeface="Aptos"/>
              </a:rPr>
              <a:t>How the methodology works in practice</a:t>
            </a:r>
            <a:endParaRPr b="0" lang="en-US" sz="1110" strike="noStrike" u="none">
              <a:solidFill>
                <a:srgbClr val="000000"/>
              </a:solidFill>
              <a:effectLst/>
              <a:uFillTx/>
              <a:latin typeface="Arial"/>
            </a:endParaRPr>
          </a:p>
        </p:txBody>
      </p:sp>
      <p:sp>
        <p:nvSpPr>
          <p:cNvPr id="352" name="Text 23"/>
          <p:cNvSpPr/>
          <p:nvPr/>
        </p:nvSpPr>
        <p:spPr>
          <a:xfrm>
            <a:off x="1920240" y="5779080"/>
            <a:ext cx="8320680" cy="2829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160" strike="noStrike" u="none">
                <a:solidFill>
                  <a:srgbClr val="2e7d78"/>
                </a:solidFill>
                <a:effectLst/>
                <a:uFillTx/>
                <a:latin typeface="Aptos"/>
                <a:ea typeface="Aptos"/>
              </a:rPr>
              <a:t>One question to take with you: where could AI add value in your guidance process — and where should it not be used?</a:t>
            </a:r>
            <a:endParaRPr b="0" lang="en-US" sz="1160" strike="noStrike" u="none">
              <a:solidFill>
                <a:srgbClr val="000000"/>
              </a:solidFill>
              <a:effectLst/>
              <a:uFillTx/>
              <a:latin typeface="Arial"/>
            </a:endParaRPr>
          </a:p>
        </p:txBody>
      </p:sp>
      <p:sp>
        <p:nvSpPr>
          <p:cNvPr id="353" name="PlaceHolder 1"/>
          <p:cNvSpPr>
            <a:spLocks noGrp="1"/>
          </p:cNvSpPr>
          <p:nvPr>
            <p:ph type="sldNum" idx="17"/>
          </p:nvPr>
        </p:nvSpPr>
        <p:spPr>
          <a:xfrm>
            <a:off x="11100960" y="6483240"/>
            <a:ext cx="411120" cy="182520"/>
          </a:xfrm>
          <a:prstGeom prst="rect">
            <a:avLst/>
          </a:prstGeom>
          <a:noFill/>
          <a:ln w="0">
            <a:noFill/>
          </a:ln>
        </p:spPr>
        <p:txBody>
          <a:bodyPr lIns="0" rIns="0" tIns="0" bIns="0" anchor="t">
            <a:noAutofit/>
          </a:bodyPr>
          <a:lstStyle>
            <a:lvl1pPr indent="0" algn="r" defTabSz="914400">
              <a:lnSpc>
                <a:spcPct val="100000"/>
              </a:lnSpc>
              <a:buNone/>
              <a:defRPr b="0" lang="en-US" sz="850" strike="noStrike" u="none">
                <a:solidFill>
                  <a:srgbClr val="66706b"/>
                </a:solidFill>
                <a:effectLst/>
                <a:uFillTx/>
                <a:latin typeface="Aptos"/>
                <a:ea typeface="Aptos"/>
              </a:defRPr>
            </a:lvl1pPr>
          </a:lstStyle>
          <a:p>
            <a:pPr indent="0" algn="r" defTabSz="914400">
              <a:lnSpc>
                <a:spcPct val="100000"/>
              </a:lnSpc>
              <a:buNone/>
            </a:pPr>
            <a:fld id="{9AA846A6-EFED-4B1F-B661-7776CF7A4742}" type="slidenum">
              <a:rPr b="0" lang="en-US" sz="850" strike="noStrike" u="none">
                <a:solidFill>
                  <a:srgbClr val="66706b"/>
                </a:solidFill>
                <a:effectLst/>
                <a:uFillTx/>
                <a:latin typeface="Aptos"/>
                <a:ea typeface="Aptos"/>
              </a:rPr>
              <a:t>&lt;number&gt;</a:t>
            </a:fld>
            <a:endParaRPr b="0" lang="en-US" sz="85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itchFamily="0" charset="1"/>
        <a:ea typeface=""/>
        <a:cs typeface=""/>
      </a:majorFont>
      <a:minorFont>
        <a:latin typeface="Aptos"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LibreOffice/25.2.3.2$Linux_X86_64 LibreOffice_project/520$Build-2</Application>
  <AppVersion>15.0000</AppVersion>
  <Words>0</Words>
  <Paragraphs>0</Paragraphs>
  <Company>AI-GUIDE</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2026-09-30T21:06:43Z</dcterms:created>
  <dc:creator>AI-GUIDE</dc:creator>
  <dc:description/>
  <dc:language>en-US</dc:language>
  <cp:lastModifiedBy>AI-GUIDE</cp:lastModifiedBy>
  <dcterms:modified xsi:type="dcterms:W3CDTF">2026-09-30T21:06:43Z</dcterms:modified>
  <cp:revision>1</cp:revision>
  <dc:subject>Getting started with AI</dc:subject>
  <dc:title>Getting started with AI</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13</vt:r8>
  </property>
  <property fmtid="{D5CDD505-2E9C-101B-9397-08002B2CF9AE}" pid="3" name="PresentationFormat">
    <vt:lpwstr>On-screen Show (16:9)</vt:lpwstr>
  </property>
  <property fmtid="{D5CDD505-2E9C-101B-9397-08002B2CF9AE}" pid="4" name="Slides">
    <vt:r8>13</vt:r8>
  </property>
</Properties>
</file>